
<file path=[Content_Types].xml><?xml version="1.0" encoding="utf-8"?>
<Types xmlns="http://schemas.openxmlformats.org/package/2006/content-types">
  <Default Extension="png" ContentType="image/png"/>
  <Default Extension="jpeg" ContentType="image/jpeg"/>
  <Default Extension="wma" ContentType="audio/x-ms-wma"/>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1" r:id="rId2"/>
    <p:sldId id="303" r:id="rId3"/>
    <p:sldId id="398" r:id="rId4"/>
    <p:sldId id="399" r:id="rId5"/>
    <p:sldId id="400" r:id="rId6"/>
    <p:sldId id="401" r:id="rId7"/>
    <p:sldId id="402" r:id="rId8"/>
    <p:sldId id="417" r:id="rId9"/>
    <p:sldId id="422" r:id="rId10"/>
    <p:sldId id="424" r:id="rId11"/>
    <p:sldId id="425" r:id="rId12"/>
    <p:sldId id="426" r:id="rId13"/>
    <p:sldId id="427" r:id="rId14"/>
    <p:sldId id="428" r:id="rId15"/>
    <p:sldId id="423" r:id="rId16"/>
    <p:sldId id="403" r:id="rId17"/>
    <p:sldId id="404" r:id="rId18"/>
    <p:sldId id="405" r:id="rId19"/>
    <p:sldId id="406" r:id="rId20"/>
    <p:sldId id="418" r:id="rId21"/>
    <p:sldId id="408" r:id="rId22"/>
    <p:sldId id="409" r:id="rId23"/>
    <p:sldId id="410" r:id="rId24"/>
    <p:sldId id="411" r:id="rId25"/>
    <p:sldId id="421" r:id="rId26"/>
    <p:sldId id="429" r:id="rId27"/>
    <p:sldId id="430" r:id="rId28"/>
    <p:sldId id="413" r:id="rId29"/>
    <p:sldId id="419" r:id="rId30"/>
    <p:sldId id="415" r:id="rId31"/>
    <p:sldId id="416" r:id="rId32"/>
    <p:sldId id="366" r:id="rId33"/>
    <p:sldId id="371" r:id="rId34"/>
  </p:sldIdLst>
  <p:sldSz cx="9144000" cy="6858000" type="screen4x3"/>
  <p:notesSz cx="6858000" cy="9144000"/>
  <p:defaultTextStyle>
    <a:defPPr>
      <a:defRPr lang="en-GB"/>
    </a:defPPr>
    <a:lvl1pPr algn="ctr" rtl="0" fontAlgn="base">
      <a:spcBef>
        <a:spcPct val="20000"/>
      </a:spcBef>
      <a:spcAft>
        <a:spcPct val="0"/>
      </a:spcAft>
      <a:defRPr sz="2100" kern="1200">
        <a:solidFill>
          <a:schemeClr val="bg1"/>
        </a:solidFill>
        <a:latin typeface="Georgia" pitchFamily="18" charset="0"/>
        <a:ea typeface="+mn-ea"/>
        <a:cs typeface="Arial" charset="0"/>
      </a:defRPr>
    </a:lvl1pPr>
    <a:lvl2pPr marL="457200" algn="ctr" rtl="0" fontAlgn="base">
      <a:spcBef>
        <a:spcPct val="20000"/>
      </a:spcBef>
      <a:spcAft>
        <a:spcPct val="0"/>
      </a:spcAft>
      <a:defRPr sz="2100" kern="1200">
        <a:solidFill>
          <a:schemeClr val="bg1"/>
        </a:solidFill>
        <a:latin typeface="Georgia" pitchFamily="18" charset="0"/>
        <a:ea typeface="+mn-ea"/>
        <a:cs typeface="Arial" charset="0"/>
      </a:defRPr>
    </a:lvl2pPr>
    <a:lvl3pPr marL="914400" algn="ctr" rtl="0" fontAlgn="base">
      <a:spcBef>
        <a:spcPct val="20000"/>
      </a:spcBef>
      <a:spcAft>
        <a:spcPct val="0"/>
      </a:spcAft>
      <a:defRPr sz="2100" kern="1200">
        <a:solidFill>
          <a:schemeClr val="bg1"/>
        </a:solidFill>
        <a:latin typeface="Georgia" pitchFamily="18" charset="0"/>
        <a:ea typeface="+mn-ea"/>
        <a:cs typeface="Arial" charset="0"/>
      </a:defRPr>
    </a:lvl3pPr>
    <a:lvl4pPr marL="1371600" algn="ctr" rtl="0" fontAlgn="base">
      <a:spcBef>
        <a:spcPct val="20000"/>
      </a:spcBef>
      <a:spcAft>
        <a:spcPct val="0"/>
      </a:spcAft>
      <a:defRPr sz="2100" kern="1200">
        <a:solidFill>
          <a:schemeClr val="bg1"/>
        </a:solidFill>
        <a:latin typeface="Georgia" pitchFamily="18" charset="0"/>
        <a:ea typeface="+mn-ea"/>
        <a:cs typeface="Arial" charset="0"/>
      </a:defRPr>
    </a:lvl4pPr>
    <a:lvl5pPr marL="1828800" algn="ctr" rtl="0" fontAlgn="base">
      <a:spcBef>
        <a:spcPct val="20000"/>
      </a:spcBef>
      <a:spcAft>
        <a:spcPct val="0"/>
      </a:spcAft>
      <a:defRPr sz="2100" kern="1200">
        <a:solidFill>
          <a:schemeClr val="bg1"/>
        </a:solidFill>
        <a:latin typeface="Georgia" pitchFamily="18" charset="0"/>
        <a:ea typeface="+mn-ea"/>
        <a:cs typeface="Arial" charset="0"/>
      </a:defRPr>
    </a:lvl5pPr>
    <a:lvl6pPr marL="2286000" algn="l" defTabSz="914400" rtl="0" eaLnBrk="1" latinLnBrk="0" hangingPunct="1">
      <a:defRPr sz="2100" kern="1200">
        <a:solidFill>
          <a:schemeClr val="bg1"/>
        </a:solidFill>
        <a:latin typeface="Georgia" pitchFamily="18" charset="0"/>
        <a:ea typeface="+mn-ea"/>
        <a:cs typeface="Arial" charset="0"/>
      </a:defRPr>
    </a:lvl6pPr>
    <a:lvl7pPr marL="2743200" algn="l" defTabSz="914400" rtl="0" eaLnBrk="1" latinLnBrk="0" hangingPunct="1">
      <a:defRPr sz="2100" kern="1200">
        <a:solidFill>
          <a:schemeClr val="bg1"/>
        </a:solidFill>
        <a:latin typeface="Georgia" pitchFamily="18" charset="0"/>
        <a:ea typeface="+mn-ea"/>
        <a:cs typeface="Arial" charset="0"/>
      </a:defRPr>
    </a:lvl7pPr>
    <a:lvl8pPr marL="3200400" algn="l" defTabSz="914400" rtl="0" eaLnBrk="1" latinLnBrk="0" hangingPunct="1">
      <a:defRPr sz="2100" kern="1200">
        <a:solidFill>
          <a:schemeClr val="bg1"/>
        </a:solidFill>
        <a:latin typeface="Georgia" pitchFamily="18" charset="0"/>
        <a:ea typeface="+mn-ea"/>
        <a:cs typeface="Arial" charset="0"/>
      </a:defRPr>
    </a:lvl8pPr>
    <a:lvl9pPr marL="3657600" algn="l" defTabSz="914400" rtl="0" eaLnBrk="1" latinLnBrk="0" hangingPunct="1">
      <a:defRPr sz="2100" kern="1200">
        <a:solidFill>
          <a:schemeClr val="bg1"/>
        </a:solidFill>
        <a:latin typeface="Georg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CC00"/>
    <a:srgbClr val="FF0000"/>
    <a:srgbClr val="FF3300"/>
    <a:srgbClr val="0000CC"/>
    <a:srgbClr val="FF6600"/>
    <a:srgbClr val="00FF00"/>
    <a:srgbClr val="CCFF33"/>
    <a:srgbClr val="FF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autoAdjust="0"/>
    <p:restoredTop sz="57021" autoAdjust="0"/>
  </p:normalViewPr>
  <p:slideViewPr>
    <p:cSldViewPr>
      <p:cViewPr varScale="1">
        <p:scale>
          <a:sx n="42" d="100"/>
          <a:sy n="42"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F3550-F32F-409E-A243-3D29A71C1A7C}" type="datetimeFigureOut">
              <a:rPr lang="en-GB" smtClean="0"/>
              <a:t>09/09/2013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5AB3D-574E-4847-80E2-7A0C29947689}" type="slidenum">
              <a:rPr lang="en-GB" smtClean="0"/>
              <a:t>‹#›</a:t>
            </a:fld>
            <a:endParaRPr lang="en-GB"/>
          </a:p>
        </p:txBody>
      </p:sp>
    </p:spTree>
    <p:extLst>
      <p:ext uri="{BB962C8B-B14F-4D97-AF65-F5344CB8AC3E}">
        <p14:creationId xmlns:p14="http://schemas.microsoft.com/office/powerpoint/2010/main" val="105458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a:t>
            </a:r>
            <a:endParaRPr lang="en-GB" dirty="0"/>
          </a:p>
        </p:txBody>
      </p:sp>
      <p:sp>
        <p:nvSpPr>
          <p:cNvPr id="4" name="Slide Number Placeholder 3"/>
          <p:cNvSpPr>
            <a:spLocks noGrp="1"/>
          </p:cNvSpPr>
          <p:nvPr>
            <p:ph type="sldNum" sz="quarter" idx="10"/>
          </p:nvPr>
        </p:nvSpPr>
        <p:spPr/>
        <p:txBody>
          <a:bodyPr/>
          <a:lstStyle/>
          <a:p>
            <a:fld id="{BD25AB3D-574E-4847-80E2-7A0C29947689}" type="slidenum">
              <a:rPr lang="en-GB" smtClean="0"/>
              <a:t>1</a:t>
            </a:fld>
            <a:endParaRPr lang="en-GB"/>
          </a:p>
        </p:txBody>
      </p:sp>
    </p:spTree>
    <p:extLst>
      <p:ext uri="{BB962C8B-B14F-4D97-AF65-F5344CB8AC3E}">
        <p14:creationId xmlns:p14="http://schemas.microsoft.com/office/powerpoint/2010/main" val="308792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First, sound is captured by the microphone and turned into an electrical signal. It is then fed to this ‘front end’ block. In this block certain pitches or ‘frequencies’ are boosted which are important for speech. Quiet sounds are also boosted and loud sounds are reduced in amplitude, so that the overall range of loudness is compressed. This has to be done as the range of loudness (as known as the ‘dynamic range’) that can be conveyed by the electrodes is rather small. Speech enhancement may also be used to reduce background noise.</a:t>
            </a:r>
          </a:p>
        </p:txBody>
      </p:sp>
      <p:sp>
        <p:nvSpPr>
          <p:cNvPr id="4" name="Slide Number Placeholder 3"/>
          <p:cNvSpPr>
            <a:spLocks noGrp="1"/>
          </p:cNvSpPr>
          <p:nvPr>
            <p:ph type="sldNum" sz="quarter" idx="10"/>
          </p:nvPr>
        </p:nvSpPr>
        <p:spPr/>
        <p:txBody>
          <a:bodyPr/>
          <a:lstStyle/>
          <a:p>
            <a:fld id="{BD25AB3D-574E-4847-80E2-7A0C29947689}" type="slidenum">
              <a:rPr lang="en-GB" smtClean="0"/>
              <a:t>10</a:t>
            </a:fld>
            <a:endParaRPr lang="en-GB"/>
          </a:p>
        </p:txBody>
      </p:sp>
    </p:spTree>
    <p:extLst>
      <p:ext uri="{BB962C8B-B14F-4D97-AF65-F5344CB8AC3E}">
        <p14:creationId xmlns:p14="http://schemas.microsoft.com/office/powerpoint/2010/main" val="388833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sound signal is then fed into a bank of filters or ‘filter bank’. This splits up the signal into a number of bands. If you have 22 active electrodes, this block splits the signal up into 22 bands. If you have 16 electrodes, this block splits the signal up into 16 bands. This is so we can send frequency or ‘pitch’ information to the appropriate region in the cochlea.</a:t>
            </a:r>
          </a:p>
          <a:p>
            <a:pPr eaLnBrk="1" hangingPunct="1"/>
            <a:endParaRPr lang="en-GB" dirty="0" smtClean="0"/>
          </a:p>
        </p:txBody>
      </p:sp>
      <p:sp>
        <p:nvSpPr>
          <p:cNvPr id="4" name="Slide Number Placeholder 3"/>
          <p:cNvSpPr>
            <a:spLocks noGrp="1"/>
          </p:cNvSpPr>
          <p:nvPr>
            <p:ph type="sldNum" sz="quarter" idx="10"/>
          </p:nvPr>
        </p:nvSpPr>
        <p:spPr/>
        <p:txBody>
          <a:bodyPr/>
          <a:lstStyle/>
          <a:p>
            <a:fld id="{BD25AB3D-574E-4847-80E2-7A0C29947689}" type="slidenum">
              <a:rPr lang="en-GB" smtClean="0"/>
              <a:t>11</a:t>
            </a:fld>
            <a:endParaRPr lang="en-GB"/>
          </a:p>
        </p:txBody>
      </p:sp>
    </p:spTree>
    <p:extLst>
      <p:ext uri="{BB962C8B-B14F-4D97-AF65-F5344CB8AC3E}">
        <p14:creationId xmlns:p14="http://schemas.microsoft.com/office/powerpoint/2010/main" val="3888339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The ‘pulse sequence’ block turns the signal in each of the frequency bands into a series of electrical pulses.</a:t>
            </a:r>
          </a:p>
        </p:txBody>
      </p:sp>
      <p:sp>
        <p:nvSpPr>
          <p:cNvPr id="4" name="Slide Number Placeholder 3"/>
          <p:cNvSpPr>
            <a:spLocks noGrp="1"/>
          </p:cNvSpPr>
          <p:nvPr>
            <p:ph type="sldNum" sz="quarter" idx="10"/>
          </p:nvPr>
        </p:nvSpPr>
        <p:spPr/>
        <p:txBody>
          <a:bodyPr/>
          <a:lstStyle/>
          <a:p>
            <a:fld id="{BD25AB3D-574E-4847-80E2-7A0C29947689}" type="slidenum">
              <a:rPr lang="en-GB" smtClean="0"/>
              <a:t>12</a:t>
            </a:fld>
            <a:endParaRPr lang="en-GB"/>
          </a:p>
        </p:txBody>
      </p:sp>
    </p:spTree>
    <p:extLst>
      <p:ext uri="{BB962C8B-B14F-4D97-AF65-F5344CB8AC3E}">
        <p14:creationId xmlns:p14="http://schemas.microsoft.com/office/powerpoint/2010/main" val="388833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The amplitude mapping block is used to set the maximum and minimum level of the pulses so that the quietest sounds that you want to hear can be heard and so the loudest sounds that you hear are not uncomfortable. This is done by clinicians in ‘mapping’ or ‘tuning’ sessions.</a:t>
            </a:r>
          </a:p>
        </p:txBody>
      </p:sp>
      <p:sp>
        <p:nvSpPr>
          <p:cNvPr id="4" name="Slide Number Placeholder 3"/>
          <p:cNvSpPr>
            <a:spLocks noGrp="1"/>
          </p:cNvSpPr>
          <p:nvPr>
            <p:ph type="sldNum" sz="quarter" idx="10"/>
          </p:nvPr>
        </p:nvSpPr>
        <p:spPr/>
        <p:txBody>
          <a:bodyPr/>
          <a:lstStyle/>
          <a:p>
            <a:fld id="{BD25AB3D-574E-4847-80E2-7A0C29947689}" type="slidenum">
              <a:rPr lang="en-GB" smtClean="0"/>
              <a:t>13</a:t>
            </a:fld>
            <a:endParaRPr lang="en-GB"/>
          </a:p>
        </p:txBody>
      </p:sp>
    </p:spTree>
    <p:extLst>
      <p:ext uri="{BB962C8B-B14F-4D97-AF65-F5344CB8AC3E}">
        <p14:creationId xmlns:p14="http://schemas.microsoft.com/office/powerpoint/2010/main" val="388833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Finally, the radio frequency encoder block turns the channels of pulses into a radio frequency signal, so that it can be transmitted to the implant.</a:t>
            </a:r>
          </a:p>
          <a:p>
            <a:pPr eaLnBrk="1" hangingPunct="1"/>
            <a:endParaRPr lang="en-GB" dirty="0" smtClean="0"/>
          </a:p>
          <a:p>
            <a:pPr eaLnBrk="1" hangingPunct="1"/>
            <a:r>
              <a:rPr lang="en-GB" dirty="0" smtClean="0"/>
              <a:t>All this happens in the sound processor and the processing has important implications for music (particularly the </a:t>
            </a:r>
            <a:r>
              <a:rPr lang="en-GB" dirty="0" err="1" smtClean="0"/>
              <a:t>filterbank</a:t>
            </a:r>
            <a:r>
              <a:rPr lang="en-GB" dirty="0" smtClean="0"/>
              <a:t> block, which is limited by the number of electrodes). </a:t>
            </a:r>
          </a:p>
          <a:p>
            <a:pPr eaLnBrk="1" hangingPunct="1"/>
            <a:endParaRPr lang="en-GB" dirty="0" smtClean="0"/>
          </a:p>
        </p:txBody>
      </p:sp>
      <p:sp>
        <p:nvSpPr>
          <p:cNvPr id="4" name="Slide Number Placeholder 3"/>
          <p:cNvSpPr>
            <a:spLocks noGrp="1"/>
          </p:cNvSpPr>
          <p:nvPr>
            <p:ph type="sldNum" sz="quarter" idx="10"/>
          </p:nvPr>
        </p:nvSpPr>
        <p:spPr/>
        <p:txBody>
          <a:bodyPr/>
          <a:lstStyle/>
          <a:p>
            <a:fld id="{BD25AB3D-574E-4847-80E2-7A0C29947689}" type="slidenum">
              <a:rPr lang="en-GB" smtClean="0"/>
              <a:t>14</a:t>
            </a:fld>
            <a:endParaRPr lang="en-GB"/>
          </a:p>
        </p:txBody>
      </p:sp>
    </p:spTree>
    <p:extLst>
      <p:ext uri="{BB962C8B-B14F-4D97-AF65-F5344CB8AC3E}">
        <p14:creationId xmlns:p14="http://schemas.microsoft.com/office/powerpoint/2010/main" val="3888339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 does cochlear implant hearing compare to normal hearing?</a:t>
            </a:r>
          </a:p>
        </p:txBody>
      </p:sp>
      <p:sp>
        <p:nvSpPr>
          <p:cNvPr id="4" name="Slide Number Placeholder 3"/>
          <p:cNvSpPr>
            <a:spLocks noGrp="1"/>
          </p:cNvSpPr>
          <p:nvPr>
            <p:ph type="sldNum" sz="quarter" idx="10"/>
          </p:nvPr>
        </p:nvSpPr>
        <p:spPr/>
        <p:txBody>
          <a:bodyPr/>
          <a:lstStyle/>
          <a:p>
            <a:fld id="{BD25AB3D-574E-4847-80E2-7A0C29947689}" type="slidenum">
              <a:rPr lang="en-GB" smtClean="0"/>
              <a:t>15</a:t>
            </a:fld>
            <a:endParaRPr lang="en-GB"/>
          </a:p>
        </p:txBody>
      </p:sp>
    </p:spTree>
    <p:extLst>
      <p:ext uri="{BB962C8B-B14F-4D97-AF65-F5344CB8AC3E}">
        <p14:creationId xmlns:p14="http://schemas.microsoft.com/office/powerpoint/2010/main" val="258810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Hearing with a cochlear implant differs</a:t>
            </a:r>
            <a:r>
              <a:rPr lang="en-GB" baseline="0" dirty="0" smtClean="0"/>
              <a:t> to normal hearing in a number of ways, not least because it involves stimulating the auditory nerve fibres artificially, with pulses of electrical current from a very small number of electrodes.</a:t>
            </a:r>
          </a:p>
          <a:p>
            <a:endParaRPr lang="en-GB" baseline="0" dirty="0" smtClean="0"/>
          </a:p>
          <a:p>
            <a:r>
              <a:rPr lang="en-GB" baseline="0" dirty="0" smtClean="0"/>
              <a:t>Lets consider the dynamic range of the normal hearing system to start with. From the quietest sound that we are able to perceive to the loudest sound that causes pain, we typically have a dynamic range of about 120 decibels. The sound of falling leaves are somewhere between 0 and 10 decibels, a purring cat is about 20 dB, bird song is a bit louder… conversational speech is around 50-60 dB, piano practise can be between 70-90 dB, rock concerts can easily exceed 100 dB and a plane taking off can be uncomfortably loud depending on how close you are.</a:t>
            </a:r>
          </a:p>
          <a:p>
            <a:endParaRPr lang="en-GB" baseline="0" dirty="0" smtClean="0"/>
          </a:p>
          <a:p>
            <a:r>
              <a:rPr lang="en-GB" baseline="0" dirty="0" smtClean="0"/>
              <a:t>The sensitivity of a cochlear implant varies depending on manufacturer and setting, but in general, there is a threshold below which the implant will not convey any information. For example, falling or rustling leaves, a cat purring and distant bird song might not be picked up by the implant.    </a:t>
            </a:r>
            <a:endParaRPr lang="en-GB" dirty="0"/>
          </a:p>
        </p:txBody>
      </p:sp>
      <p:sp>
        <p:nvSpPr>
          <p:cNvPr id="4" name="Slide Number Placeholder 3"/>
          <p:cNvSpPr>
            <a:spLocks noGrp="1"/>
          </p:cNvSpPr>
          <p:nvPr>
            <p:ph type="sldNum" sz="quarter" idx="10"/>
          </p:nvPr>
        </p:nvSpPr>
        <p:spPr/>
        <p:txBody>
          <a:bodyPr/>
          <a:lstStyle/>
          <a:p>
            <a:fld id="{BD25AB3D-574E-4847-80E2-7A0C29947689}" type="slidenum">
              <a:rPr lang="en-GB" smtClean="0"/>
              <a:t>16</a:t>
            </a:fld>
            <a:endParaRPr lang="en-GB"/>
          </a:p>
        </p:txBody>
      </p:sp>
    </p:spTree>
    <p:extLst>
      <p:ext uri="{BB962C8B-B14F-4D97-AF65-F5344CB8AC3E}">
        <p14:creationId xmlns:p14="http://schemas.microsoft.com/office/powerpoint/2010/main" val="388833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addition, the range of loudness</a:t>
            </a:r>
            <a:r>
              <a:rPr lang="en-GB" baseline="0" dirty="0" smtClean="0"/>
              <a:t> that can be conveyed using different sized electrical pulses is very small. Therefore soft sounds are made louder and loud sounds are made softer, squishing or compressing the range down to about 20 </a:t>
            </a:r>
            <a:r>
              <a:rPr lang="en-GB" baseline="0" dirty="0" err="1" smtClean="0"/>
              <a:t>dB.</a:t>
            </a:r>
            <a:endParaRPr lang="en-GB" dirty="0"/>
          </a:p>
        </p:txBody>
      </p:sp>
      <p:sp>
        <p:nvSpPr>
          <p:cNvPr id="4" name="Slide Number Placeholder 3"/>
          <p:cNvSpPr>
            <a:spLocks noGrp="1"/>
          </p:cNvSpPr>
          <p:nvPr>
            <p:ph type="sldNum" sz="quarter" idx="10"/>
          </p:nvPr>
        </p:nvSpPr>
        <p:spPr/>
        <p:txBody>
          <a:bodyPr/>
          <a:lstStyle/>
          <a:p>
            <a:fld id="{BD25AB3D-574E-4847-80E2-7A0C29947689}" type="slidenum">
              <a:rPr lang="en-GB" smtClean="0"/>
              <a:t>17</a:t>
            </a:fld>
            <a:endParaRPr lang="en-GB"/>
          </a:p>
        </p:txBody>
      </p:sp>
    </p:spTree>
    <p:extLst>
      <p:ext uri="{BB962C8B-B14F-4D97-AF65-F5344CB8AC3E}">
        <p14:creationId xmlns:p14="http://schemas.microsoft.com/office/powerpoint/2010/main" val="834921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lets</a:t>
            </a:r>
            <a:r>
              <a:rPr lang="en-GB" baseline="0" dirty="0" smtClean="0"/>
              <a:t> consider what happens to pitch perception with a cochlear implant.</a:t>
            </a:r>
          </a:p>
          <a:p>
            <a:endParaRPr lang="en-GB" baseline="0" dirty="0" smtClean="0"/>
          </a:p>
          <a:p>
            <a:r>
              <a:rPr lang="en-GB" baseline="0" dirty="0" smtClean="0"/>
              <a:t>The cochlea is a frequency analyser; it splits sounds up into different frequencies or ‘pitches’. The outer-most spiral of the cochlea is responsive to high frequencies and the inner-most spiral or ‘apex’ of the cochlea is responsive to low frequencies. </a:t>
            </a:r>
            <a:endParaRPr lang="en-GB" dirty="0"/>
          </a:p>
        </p:txBody>
      </p:sp>
      <p:sp>
        <p:nvSpPr>
          <p:cNvPr id="4" name="Slide Number Placeholder 3"/>
          <p:cNvSpPr>
            <a:spLocks noGrp="1"/>
          </p:cNvSpPr>
          <p:nvPr>
            <p:ph type="sldNum" sz="quarter" idx="10"/>
          </p:nvPr>
        </p:nvSpPr>
        <p:spPr/>
        <p:txBody>
          <a:bodyPr/>
          <a:lstStyle/>
          <a:p>
            <a:fld id="{BD25AB3D-574E-4847-80E2-7A0C29947689}" type="slidenum">
              <a:rPr lang="en-GB" smtClean="0"/>
              <a:t>18</a:t>
            </a:fld>
            <a:endParaRPr lang="en-GB"/>
          </a:p>
        </p:txBody>
      </p:sp>
    </p:spTree>
    <p:extLst>
      <p:ext uri="{BB962C8B-B14F-4D97-AF65-F5344CB8AC3E}">
        <p14:creationId xmlns:p14="http://schemas.microsoft.com/office/powerpoint/2010/main" val="3188879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unroll the cochlea,</a:t>
            </a:r>
            <a:r>
              <a:rPr lang="en-GB" baseline="0" dirty="0" smtClean="0"/>
              <a:t> as I have shown here, we have a cochlea that goes from low frequencies gradually to high frequencies as we move from left to right, much like a piano.</a:t>
            </a:r>
          </a:p>
          <a:p>
            <a:endParaRPr lang="en-GB" baseline="0" dirty="0" smtClean="0"/>
          </a:p>
          <a:p>
            <a:r>
              <a:rPr lang="en-GB" baseline="0" dirty="0" smtClean="0"/>
              <a:t>A cochlear implant is inserted into the outer-most spiral. How deep it goes into the cochlea depends on factors such as the type of implant and the condition of the cochlea.</a:t>
            </a:r>
          </a:p>
          <a:p>
            <a:endParaRPr lang="en-GB" baseline="0" dirty="0" smtClean="0"/>
          </a:p>
          <a:p>
            <a:r>
              <a:rPr lang="en-GB" baseline="0" dirty="0" smtClean="0"/>
              <a:t>The speech processor maps frequencies that are important, particularly for speech, to each electrode – as I have illustrated with the piano keyboard above. Notice that many of the notes on the keyboard are not mapped to electrodes at all. Most implants do not convey frequencies below about 100 or 200 Hz, as these are not deemed essential for speech and because there are only a limited number of electrodes available (here I have shown 16 electrodes).</a:t>
            </a:r>
          </a:p>
          <a:p>
            <a:endParaRPr lang="en-GB" baseline="0" dirty="0" smtClean="0"/>
          </a:p>
          <a:p>
            <a:r>
              <a:rPr lang="en-GB" baseline="0" dirty="0" smtClean="0"/>
              <a:t>However, the frequency region that an electrode stimulates in the cochlea does not necessarily match the frequency content that it receives from the speech processor. On this keyboard I have indicated where ‘middle C’ is on the piano and you can see that, although a speech processor might send information at this frequency to the two most deeply inserted electrodes, these electrodes are not stimulating this region in the cochlea. Because of this pitch mismatch, sounds through a cochlear implant can often sound too high in pitch.</a:t>
            </a:r>
          </a:p>
          <a:p>
            <a:endParaRPr lang="en-GB" baseline="0" dirty="0" smtClean="0"/>
          </a:p>
          <a:p>
            <a:r>
              <a:rPr lang="en-GB" baseline="0" dirty="0" smtClean="0"/>
              <a:t>The other thing that you may have noticed is that each electrode stimulates a broad region in the cochlea and that there is a lot of overlap between electrodes. It is very difficult to control the current spread in the cochlea. Sometimes the spread of current is so large that it is not possible to tell the different between adjacent electrodes, and many musical notes will sound the same. </a:t>
            </a:r>
            <a:endParaRPr lang="en-GB" dirty="0"/>
          </a:p>
        </p:txBody>
      </p:sp>
      <p:sp>
        <p:nvSpPr>
          <p:cNvPr id="4" name="Slide Number Placeholder 3"/>
          <p:cNvSpPr>
            <a:spLocks noGrp="1"/>
          </p:cNvSpPr>
          <p:nvPr>
            <p:ph type="sldNum" sz="quarter" idx="10"/>
          </p:nvPr>
        </p:nvSpPr>
        <p:spPr/>
        <p:txBody>
          <a:bodyPr/>
          <a:lstStyle/>
          <a:p>
            <a:fld id="{BD25AB3D-574E-4847-80E2-7A0C29947689}" type="slidenum">
              <a:rPr lang="en-GB" smtClean="0"/>
              <a:t>19</a:t>
            </a:fld>
            <a:endParaRPr lang="en-GB"/>
          </a:p>
        </p:txBody>
      </p:sp>
    </p:spTree>
    <p:extLst>
      <p:ext uri="{BB962C8B-B14F-4D97-AF65-F5344CB8AC3E}">
        <p14:creationId xmlns:p14="http://schemas.microsoft.com/office/powerpoint/2010/main" val="7367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the next 25 minutes or so, I hope to describe to you: </a:t>
            </a:r>
          </a:p>
          <a:p>
            <a:endParaRPr lang="en-GB" dirty="0" smtClean="0"/>
          </a:p>
          <a:p>
            <a:pPr marL="171450" indent="-171450">
              <a:buFont typeface="Arial" pitchFamily="34" charset="0"/>
              <a:buChar char="•"/>
            </a:pPr>
            <a:r>
              <a:rPr lang="en-GB" baseline="0" dirty="0" smtClean="0"/>
              <a:t>What a cochlear implant is and who can have one</a:t>
            </a:r>
          </a:p>
          <a:p>
            <a:pPr marL="171450" indent="-171450">
              <a:buFont typeface="Arial" pitchFamily="34" charset="0"/>
              <a:buChar char="•"/>
            </a:pPr>
            <a:r>
              <a:rPr lang="en-GB" baseline="0" dirty="0" smtClean="0"/>
              <a:t>What a cochlear implant sound processor does</a:t>
            </a:r>
          </a:p>
          <a:p>
            <a:pPr marL="171450" indent="-171450">
              <a:buFont typeface="Arial" pitchFamily="34" charset="0"/>
              <a:buChar char="•"/>
            </a:pPr>
            <a:r>
              <a:rPr lang="en-GB" baseline="0" dirty="0" smtClean="0"/>
              <a:t>How hearing with a cochlear implant compares to normal hearing</a:t>
            </a:r>
          </a:p>
          <a:p>
            <a:pPr marL="171450" indent="-171450">
              <a:buFont typeface="Arial" pitchFamily="34" charset="0"/>
              <a:buChar char="•"/>
            </a:pPr>
            <a:r>
              <a:rPr lang="en-GB" baseline="0" dirty="0" smtClean="0"/>
              <a:t>Why music is particularly challenging for cochlear implant users and</a:t>
            </a:r>
          </a:p>
          <a:p>
            <a:pPr marL="171450" indent="-171450">
              <a:buFont typeface="Arial" pitchFamily="34" charset="0"/>
              <a:buChar char="•"/>
            </a:pPr>
            <a:r>
              <a:rPr lang="en-GB" baseline="0" dirty="0" smtClean="0"/>
              <a:t>How to get More From Music with an implant…</a:t>
            </a:r>
          </a:p>
          <a:p>
            <a:pPr marL="0" indent="0">
              <a:buFont typeface="Arial" pitchFamily="34" charset="0"/>
              <a:buNone/>
            </a:pPr>
            <a:endParaRPr lang="en-GB" dirty="0" smtClean="0"/>
          </a:p>
        </p:txBody>
      </p:sp>
      <p:sp>
        <p:nvSpPr>
          <p:cNvPr id="4" name="Slide Number Placeholder 3"/>
          <p:cNvSpPr>
            <a:spLocks noGrp="1"/>
          </p:cNvSpPr>
          <p:nvPr>
            <p:ph type="sldNum" sz="quarter" idx="10"/>
          </p:nvPr>
        </p:nvSpPr>
        <p:spPr/>
        <p:txBody>
          <a:bodyPr/>
          <a:lstStyle/>
          <a:p>
            <a:fld id="{BD25AB3D-574E-4847-80E2-7A0C29947689}" type="slidenum">
              <a:rPr lang="en-GB" smtClean="0"/>
              <a:t>2</a:t>
            </a:fld>
            <a:endParaRPr lang="en-GB"/>
          </a:p>
        </p:txBody>
      </p:sp>
    </p:spTree>
    <p:extLst>
      <p:ext uri="{BB962C8B-B14F-4D97-AF65-F5344CB8AC3E}">
        <p14:creationId xmlns:p14="http://schemas.microsoft.com/office/powerpoint/2010/main" val="258810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cochlear implants have limited pitch resolution and little dynamic range – what are the implications for music?</a:t>
            </a:r>
          </a:p>
        </p:txBody>
      </p:sp>
      <p:sp>
        <p:nvSpPr>
          <p:cNvPr id="4" name="Slide Number Placeholder 3"/>
          <p:cNvSpPr>
            <a:spLocks noGrp="1"/>
          </p:cNvSpPr>
          <p:nvPr>
            <p:ph type="sldNum" sz="quarter" idx="10"/>
          </p:nvPr>
        </p:nvSpPr>
        <p:spPr/>
        <p:txBody>
          <a:bodyPr/>
          <a:lstStyle/>
          <a:p>
            <a:fld id="{BD25AB3D-574E-4847-80E2-7A0C29947689}" type="slidenum">
              <a:rPr lang="en-GB" smtClean="0"/>
              <a:t>20</a:t>
            </a:fld>
            <a:endParaRPr lang="en-GB"/>
          </a:p>
        </p:txBody>
      </p:sp>
    </p:spTree>
    <p:extLst>
      <p:ext uri="{BB962C8B-B14F-4D97-AF65-F5344CB8AC3E}">
        <p14:creationId xmlns:p14="http://schemas.microsoft.com/office/powerpoint/2010/main" val="258810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will have a visual analogy of</a:t>
            </a:r>
            <a:r>
              <a:rPr lang="en-GB" baseline="0" dirty="0" smtClean="0"/>
              <a:t> the cochlear implant pitch resolution problem. Can anyone tell me who this picture is of? [show left image only] </a:t>
            </a:r>
          </a:p>
          <a:p>
            <a:endParaRPr lang="en-GB" baseline="0" dirty="0" smtClean="0"/>
          </a:p>
          <a:p>
            <a:r>
              <a:rPr lang="en-GB" baseline="0" dirty="0" smtClean="0"/>
              <a:t>I shall now give you another clue. The image is of a famous singer and I am about to play you a clip of music by this person, but for all the listeners in the audience with normal hearing it would be too easy if I just played you the music, so I have put the music through an acoustic simulation of cochlear implant. Please bear in mind that is only a simulation – it is our best guess at what a cochlear implant sounds like, but without actually getting a cochlear implant it is not possible really know what one sounds like! [play simulated version of song]</a:t>
            </a:r>
          </a:p>
          <a:p>
            <a:endParaRPr lang="en-GB" baseline="0" dirty="0" smtClean="0"/>
          </a:p>
          <a:p>
            <a:r>
              <a:rPr lang="en-GB" baseline="0" dirty="0" smtClean="0"/>
              <a:t>Here is the answer that you were looking (and listening for)! [play original version of song]</a:t>
            </a:r>
            <a:endParaRPr lang="en-GB" dirty="0"/>
          </a:p>
        </p:txBody>
      </p:sp>
      <p:sp>
        <p:nvSpPr>
          <p:cNvPr id="4" name="Slide Number Placeholder 3"/>
          <p:cNvSpPr>
            <a:spLocks noGrp="1"/>
          </p:cNvSpPr>
          <p:nvPr>
            <p:ph type="sldNum" sz="quarter" idx="10"/>
          </p:nvPr>
        </p:nvSpPr>
        <p:spPr/>
        <p:txBody>
          <a:bodyPr/>
          <a:lstStyle/>
          <a:p>
            <a:fld id="{BD25AB3D-574E-4847-80E2-7A0C29947689}" type="slidenum">
              <a:rPr lang="en-GB" smtClean="0"/>
              <a:t>21</a:t>
            </a:fld>
            <a:endParaRPr lang="en-GB"/>
          </a:p>
        </p:txBody>
      </p:sp>
    </p:spTree>
    <p:extLst>
      <p:ext uri="{BB962C8B-B14F-4D97-AF65-F5344CB8AC3E}">
        <p14:creationId xmlns:p14="http://schemas.microsoft.com/office/powerpoint/2010/main" val="509567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1A9EF0BB-8681-48DC-B2DF-581C066BC7DB}" type="slidenum">
              <a:rPr lang="en-GB" sz="1200"/>
              <a:pPr eaLnBrk="1" hangingPunct="1"/>
              <a:t>22</a:t>
            </a:fld>
            <a:endParaRPr lang="en-GB"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Lets have a look at this problem in more detail. Here we show the sound waves of the first part of song ‘Over the Rainbow’. This image shows how the amplitude of the sound changes over time.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3AC46643-9B91-4035-A8BF-2B9091346F5B}" type="slidenum">
              <a:rPr lang="en-GB" sz="1200"/>
              <a:pPr eaLnBrk="1" hangingPunct="1"/>
              <a:t>23</a:t>
            </a:fld>
            <a:endParaRPr lang="en-GB"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We can also show how the same sound changes in frequency (or pitch) over time. This image looks more complicated – it shows the ‘frequency spectrum’ of each note and is called a ‘spectrogram’. Each note of the song has several lines, which are frequency components known as ‘harmonics’. For low pitch notes, the lines (harmonics) are closer together. For high pitch notes, the harmonics are further apart. The first of these lines is called the fundamental frequency, but the normal hearing ear uses all of the lines to determine the pitch of each note.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987DCCEC-AB25-42F6-98EB-675787D70719}" type="slidenum">
              <a:rPr lang="en-GB" sz="1200"/>
              <a:pPr eaLnBrk="1" hangingPunct="1"/>
              <a:t>24</a:t>
            </a:fld>
            <a:endParaRPr lang="en-GB"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However, cochlear implants have a maximum of 22 frequency bands. Here is the same sound again, but this time it has been filtered into 22 frequency bands. You can see that the harmonics are no longer clear and it is difficult to work out how the notes differ from each other.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Once the cochlear implant has filtered the sound into these frequency bands, it generates pulse sequences that will be delivered to each of the electrodes. Again, here is the</a:t>
            </a:r>
            <a:r>
              <a:rPr lang="en-GB" baseline="0" dirty="0" smtClean="0"/>
              <a:t> same audio clip through an acoustic simulation </a:t>
            </a:r>
            <a:r>
              <a:rPr lang="en-GB" dirty="0" smtClean="0"/>
              <a:t>cochlear implant. </a:t>
            </a:r>
          </a:p>
          <a:p>
            <a:pPr eaLnBrk="1" hangingPunct="1"/>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987DCCEC-AB25-42F6-98EB-675787D70719}" type="slidenum">
              <a:rPr lang="en-GB" sz="1200"/>
              <a:pPr eaLnBrk="1" hangingPunct="1"/>
              <a:t>25</a:t>
            </a:fld>
            <a:endParaRPr lang="en-GB"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Once the cochlear implant has filtered the sound into 12, 16 or 22 frequency bands (depending on which make of cochlear implant you are using and how many electrodes are activated) it generates pulses sequences that will be delivered to each of the electrodes.</a:t>
            </a:r>
          </a:p>
          <a:p>
            <a:pPr eaLnBrk="1" hangingPunct="1"/>
            <a:endParaRPr lang="en-GB" dirty="0" smtClean="0"/>
          </a:p>
          <a:p>
            <a:pPr eaLnBrk="1" hangingPunct="1"/>
            <a:r>
              <a:rPr lang="en-GB" dirty="0" smtClean="0"/>
              <a:t>If we zoom in on this image you can see the individual pulses, which are typically generated at a rate of between a few hundred to a few thousand pulses per second on each channel. Although this pulse rate is fixed, the change in the height of the pulses as well as the presence and absence of pulses, can provide useful pitch information. The change in the height of the pulses (shown here by the red wiggly line) is referred to as the envelope. However, these envelope pitch cues are rather weak and they only occur on the low frequency electrodes (the electrodes that are at the deepest positions in the cochlea).</a:t>
            </a:r>
          </a:p>
          <a:p>
            <a:pPr eaLnBrk="1" hangingPunct="1"/>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C033B4E8-EEA9-48A3-9A55-02C098D9616A}" type="slidenum">
              <a:rPr lang="en-GB" sz="1200"/>
              <a:pPr eaLnBrk="1" hangingPunct="1"/>
              <a:t>26</a:t>
            </a:fld>
            <a:endParaRPr lang="en-GB"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To summarise, cochlear implants have limited ‘place cues’ for pitch. Any information or ‘cues’ about pitch that are provided by the location of stimulation in the cochlea is called a ‘place cue’. </a:t>
            </a:r>
          </a:p>
          <a:p>
            <a:pPr eaLnBrk="1" hangingPunct="1"/>
            <a:endParaRPr lang="en-GB" dirty="0" smtClean="0"/>
          </a:p>
          <a:p>
            <a:pPr eaLnBrk="1" hangingPunct="1"/>
            <a:r>
              <a:rPr lang="en-GB" dirty="0" smtClean="0"/>
              <a:t>The normal cochlea has about 16,000 hair cells and many more auditory nerve fibres, which provide fine place pitch cues for different locations in the cochlea. Cochlear implants have between 12 and 22 electrodes and these can produce different pitches depending on their location (the further into the cochlea, the lower the pitch). However, some electrodes may sound the same, resulting in even fewer place pitch cues.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C033B4E8-EEA9-48A3-9A55-02C098D9616A}" type="slidenum">
              <a:rPr lang="en-GB" sz="1200"/>
              <a:pPr eaLnBrk="1" hangingPunct="1"/>
              <a:t>27</a:t>
            </a:fld>
            <a:endParaRPr lang="en-GB"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Cochlear implants also provide limited ‘temporal cues’ for pitch. The rate of the pulses delivered by each electrode is fixed in most implants and the rate is usually too high to use directly to convey pitch information using timing or ‘temporal’ cues. Temporal pitch cues from the envelope of the pulse sequences do exist, but they are weak and are most effective for low frequency electrodes (the electrodes that are most deeply inserted into the cochlea).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93B91F97-EB86-4929-BBEA-1FD0BF39E769}" type="slidenum">
              <a:rPr lang="en-GB" sz="1200"/>
              <a:pPr eaLnBrk="1" hangingPunct="1"/>
              <a:t>28</a:t>
            </a:fld>
            <a:endParaRPr lang="en-GB"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Unfortunately, having more electrodes does not necessarily help. The spread of electrical current in the cochlea affects a large area, so it is often not possible to tell the difference between two neighbouring electrodes. There also may be areas of the cochlea where the auditory nerve fibres do not respond to the electrical stimulation.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Although music can be challenging for cochlear implant users, things are not all that gloomy!</a:t>
            </a:r>
          </a:p>
        </p:txBody>
      </p:sp>
      <p:sp>
        <p:nvSpPr>
          <p:cNvPr id="4" name="Slide Number Placeholder 3"/>
          <p:cNvSpPr>
            <a:spLocks noGrp="1"/>
          </p:cNvSpPr>
          <p:nvPr>
            <p:ph type="sldNum" sz="quarter" idx="10"/>
          </p:nvPr>
        </p:nvSpPr>
        <p:spPr/>
        <p:txBody>
          <a:bodyPr/>
          <a:lstStyle/>
          <a:p>
            <a:fld id="{BD25AB3D-574E-4847-80E2-7A0C29947689}" type="slidenum">
              <a:rPr lang="en-GB" smtClean="0"/>
              <a:t>29</a:t>
            </a:fld>
            <a:endParaRPr lang="en-GB"/>
          </a:p>
        </p:txBody>
      </p:sp>
    </p:spTree>
    <p:extLst>
      <p:ext uri="{BB962C8B-B14F-4D97-AF65-F5344CB8AC3E}">
        <p14:creationId xmlns:p14="http://schemas.microsoft.com/office/powerpoint/2010/main" val="258810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a cochlear</a:t>
            </a:r>
            <a:r>
              <a:rPr lang="en-GB" baseline="0" dirty="0" smtClean="0"/>
              <a:t> implant or ‘CI’?</a:t>
            </a:r>
          </a:p>
          <a:p>
            <a:endParaRPr lang="en-GB" baseline="0" dirty="0" smtClean="0"/>
          </a:p>
          <a:p>
            <a:r>
              <a:rPr lang="en-GB" baseline="0" dirty="0" smtClean="0"/>
              <a:t>A cochlear implant is a surgically implanted device that electrically stimulates the auditory nerve fibres in the inner ear. Before I go any further, lets remind ourselves about how the ear normally functions.</a:t>
            </a:r>
            <a:endParaRPr lang="en-GB" dirty="0"/>
          </a:p>
        </p:txBody>
      </p:sp>
      <p:sp>
        <p:nvSpPr>
          <p:cNvPr id="4" name="Slide Number Placeholder 3"/>
          <p:cNvSpPr>
            <a:spLocks noGrp="1"/>
          </p:cNvSpPr>
          <p:nvPr>
            <p:ph type="sldNum" sz="quarter" idx="10"/>
          </p:nvPr>
        </p:nvSpPr>
        <p:spPr/>
        <p:txBody>
          <a:bodyPr/>
          <a:lstStyle/>
          <a:p>
            <a:fld id="{BD25AB3D-574E-4847-80E2-7A0C29947689}" type="slidenum">
              <a:rPr lang="en-GB" smtClean="0"/>
              <a:t>3</a:t>
            </a:fld>
            <a:endParaRPr lang="en-GB"/>
          </a:p>
        </p:txBody>
      </p:sp>
    </p:spTree>
    <p:extLst>
      <p:ext uri="{BB962C8B-B14F-4D97-AF65-F5344CB8AC3E}">
        <p14:creationId xmlns:p14="http://schemas.microsoft.com/office/powerpoint/2010/main" val="2458960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C033B4E8-EEA9-48A3-9A55-02C098D9616A}" type="slidenum">
              <a:rPr lang="en-GB" sz="1200"/>
              <a:pPr eaLnBrk="1" hangingPunct="1"/>
              <a:t>30</a:t>
            </a:fld>
            <a:endParaRPr lang="en-GB"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 important to remember that in order to appreciate music, you do not need to be able to hear the melody - melody is not essential! Rhythm and timing cues in general are conveyed by the implant very well. </a:t>
            </a:r>
          </a:p>
          <a:p>
            <a:pPr eaLnBrk="1" hangingPunct="1"/>
            <a:endParaRPr lang="en-GB" dirty="0" smtClean="0"/>
          </a:p>
          <a:p>
            <a:pPr eaLnBrk="1" hangingPunct="1"/>
            <a:r>
              <a:rPr lang="en-GB" dirty="0" smtClean="0"/>
              <a:t>Loudness cues can also be used to appreciate the dynamics of music. These cues, in combination with gross changes in the frequency spectrum can also be used to hear the lyrics, get the gist of the melody and determine the musical instruments that are being played.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C2FB9ED1-014F-4BC2-8DB6-C2441E074545}" type="slidenum">
              <a:rPr lang="en-GB" sz="1200"/>
              <a:pPr eaLnBrk="1" hangingPunct="1"/>
              <a:t>31</a:t>
            </a:fld>
            <a:endParaRPr lang="en-GB"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There are a number of tactics that can help cochlear implant</a:t>
            </a:r>
            <a:r>
              <a:rPr lang="en-GB" baseline="0" dirty="0" smtClean="0"/>
              <a:t> users</a:t>
            </a:r>
            <a:r>
              <a:rPr lang="en-GB" dirty="0" smtClean="0"/>
              <a:t> to hear music more clearly. For example: music with clear and large changes in pitch, music with a clear rhythm, music with not too many instruments playing at the same time, music played at an appropriate volume (not too loud and not too quiet), a quiet listening environment or direct input to the cochlear implant using an audio cable, visual aids and lyrics, and training... which leads me nicely on to plug the</a:t>
            </a:r>
            <a:r>
              <a:rPr lang="en-GB" baseline="0" dirty="0" smtClean="0"/>
              <a:t> interactive music awareness programme that we have been developing with cochlear implant users at Southampton</a:t>
            </a:r>
            <a:r>
              <a:rPr lang="en-GB" dirty="0" smtClean="0"/>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dirty="0" smtClean="0"/>
              <a:t>The ‘Interactive Music Awareness Programme’, or IMAP for short, is </a:t>
            </a:r>
            <a:r>
              <a:rPr lang="en-GB" baseline="0" dirty="0" smtClean="0"/>
              <a:t>a programme of twenty-four 30 minute computer-based sessions with software that allows the user to create and manipulate music. It uses video tutorials and written instructions to guide the user through the sessions and each session ends with either a short test or directed listening task.</a:t>
            </a:r>
          </a:p>
          <a:p>
            <a:pPr>
              <a:spcBef>
                <a:spcPct val="0"/>
              </a:spcBef>
            </a:pPr>
            <a:endParaRPr lang="en-GB" baseline="0" dirty="0" smtClean="0"/>
          </a:p>
          <a:p>
            <a:pPr>
              <a:spcBef>
                <a:spcPct val="0"/>
              </a:spcBef>
            </a:pPr>
            <a:r>
              <a:rPr lang="en-GB" baseline="0" dirty="0" smtClean="0"/>
              <a:t>The IMAP will be launched free online with a user forum in January 2014 at www.MoreFromMusic.org</a:t>
            </a:r>
          </a:p>
          <a:p>
            <a:pPr>
              <a:spcBef>
                <a:spcPct val="0"/>
              </a:spcBef>
            </a:pPr>
            <a:r>
              <a:rPr lang="en-GB" baseline="0" dirty="0" smtClean="0"/>
              <a:t> </a:t>
            </a:r>
            <a:endParaRPr lang="en-GB" dirty="0"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C688C153-C8C9-47C5-A9F5-5C6D0A9D10CE}" type="slidenum">
              <a:rPr lang="en-GB"/>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further information you can email me and the rest of the team,</a:t>
            </a:r>
            <a:r>
              <a:rPr lang="en-GB" baseline="0" dirty="0" smtClean="0"/>
              <a:t> or you can visit our Music Focus Group website at www.soton.ac.uk/mfg</a:t>
            </a:r>
          </a:p>
          <a:p>
            <a:endParaRPr lang="en-GB" baseline="0" dirty="0" smtClean="0"/>
          </a:p>
          <a:p>
            <a:r>
              <a:rPr lang="en-GB" baseline="0" dirty="0" smtClean="0"/>
              <a:t>Thank you for listening – are there any questions?</a:t>
            </a:r>
            <a:endParaRPr lang="en-GB" dirty="0"/>
          </a:p>
        </p:txBody>
      </p:sp>
      <p:sp>
        <p:nvSpPr>
          <p:cNvPr id="4" name="Slide Number Placeholder 3"/>
          <p:cNvSpPr>
            <a:spLocks noGrp="1"/>
          </p:cNvSpPr>
          <p:nvPr>
            <p:ph type="sldNum" sz="quarter" idx="10"/>
          </p:nvPr>
        </p:nvSpPr>
        <p:spPr/>
        <p:txBody>
          <a:bodyPr/>
          <a:lstStyle/>
          <a:p>
            <a:fld id="{BD25AB3D-574E-4847-80E2-7A0C29947689}" type="slidenum">
              <a:rPr lang="en-GB" smtClean="0"/>
              <a:t>33</a:t>
            </a:fld>
            <a:endParaRPr lang="en-GB"/>
          </a:p>
        </p:txBody>
      </p:sp>
    </p:spTree>
    <p:extLst>
      <p:ext uri="{BB962C8B-B14F-4D97-AF65-F5344CB8AC3E}">
        <p14:creationId xmlns:p14="http://schemas.microsoft.com/office/powerpoint/2010/main" val="308792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outer part of the ear is called the pinna.</a:t>
            </a:r>
            <a:r>
              <a:rPr lang="en-GB" baseline="0" dirty="0" smtClean="0"/>
              <a:t> The various dips and ridges of the pinna provide us with important localisation cues so that we can work out where a sound is coming from. Sound waves travel down the ear canal and cause the ear drum to vibrate. Behind the ear drum are the three smallest bones in the human body; the hammer, the anvil and the stirrup, which also vibrate. The stirrup pushes against a window to the cochlea, which has three fluid-filled chambers separated by membranes. The vibrations of the stirrup ultimately cause the membranes in the cochlea to vibrate. On one of these membranes lies thousands of hair cells, with even smaller fronds on top that move in response to the motion of the membranes, and these trigger action potentials in the auditory nerve fibres, which send sound information on to the brain… </a:t>
            </a:r>
            <a:endParaRPr lang="en-GB" dirty="0"/>
          </a:p>
        </p:txBody>
      </p:sp>
      <p:sp>
        <p:nvSpPr>
          <p:cNvPr id="4" name="Slide Number Placeholder 3"/>
          <p:cNvSpPr>
            <a:spLocks noGrp="1"/>
          </p:cNvSpPr>
          <p:nvPr>
            <p:ph type="sldNum" sz="quarter" idx="10"/>
          </p:nvPr>
        </p:nvSpPr>
        <p:spPr/>
        <p:txBody>
          <a:bodyPr/>
          <a:lstStyle/>
          <a:p>
            <a:fld id="{BD25AB3D-574E-4847-80E2-7A0C29947689}" type="slidenum">
              <a:rPr lang="en-GB" smtClean="0"/>
              <a:t>4</a:t>
            </a:fld>
            <a:endParaRPr lang="en-GB"/>
          </a:p>
        </p:txBody>
      </p:sp>
    </p:spTree>
    <p:extLst>
      <p:ext uri="{BB962C8B-B14F-4D97-AF65-F5344CB8AC3E}">
        <p14:creationId xmlns:p14="http://schemas.microsoft.com/office/powerpoint/2010/main" val="33169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cochlear implant</a:t>
            </a:r>
            <a:r>
              <a:rPr lang="en-GB" baseline="0" dirty="0" smtClean="0"/>
              <a:t> has an external part that is worn behind the ear and looks a bit like a hearing aid, but unlike a hearing aid, it has a transmitter coil to communicate with the internal, implanted device.</a:t>
            </a:r>
          </a:p>
          <a:p>
            <a:endParaRPr lang="en-GB" baseline="0" dirty="0" smtClean="0"/>
          </a:p>
          <a:p>
            <a:r>
              <a:rPr lang="en-GB" baseline="0" dirty="0" smtClean="0"/>
              <a:t>The external part consists of: a microphone or two that captures sound and turns it into an electrical signal; the sound processor, which is typically worn behind the ear; and a transmitter coil that transmits sound information using radio frequency to an implanted receiver coil. The receiver then stimulates an electrode array which is inserted into the cochlea. The electrodes stimulate the auditory nerve fibres directly using pulses of electrical current, so the ear canal, ear drum and the hammer, anvil and stirrup are all bypassed.</a:t>
            </a:r>
          </a:p>
          <a:p>
            <a:endParaRPr lang="en-GB" baseline="0" dirty="0" smtClean="0"/>
          </a:p>
          <a:p>
            <a:r>
              <a:rPr lang="en-GB" baseline="0" dirty="0" smtClean="0"/>
              <a:t>Cochlear implants typically have between 12 and 22 electrodes that are inserted into the cochlea.</a:t>
            </a:r>
            <a:endParaRPr lang="en-GB" dirty="0"/>
          </a:p>
        </p:txBody>
      </p:sp>
      <p:sp>
        <p:nvSpPr>
          <p:cNvPr id="4" name="Slide Number Placeholder 3"/>
          <p:cNvSpPr>
            <a:spLocks noGrp="1"/>
          </p:cNvSpPr>
          <p:nvPr>
            <p:ph type="sldNum" sz="quarter" idx="10"/>
          </p:nvPr>
        </p:nvSpPr>
        <p:spPr/>
        <p:txBody>
          <a:bodyPr/>
          <a:lstStyle/>
          <a:p>
            <a:fld id="{BD25AB3D-574E-4847-80E2-7A0C29947689}" type="slidenum">
              <a:rPr lang="en-GB" smtClean="0"/>
              <a:t>5</a:t>
            </a:fld>
            <a:endParaRPr lang="en-GB"/>
          </a:p>
        </p:txBody>
      </p:sp>
    </p:spTree>
    <p:extLst>
      <p:ext uri="{BB962C8B-B14F-4D97-AF65-F5344CB8AC3E}">
        <p14:creationId xmlns:p14="http://schemas.microsoft.com/office/powerpoint/2010/main" val="217401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Cochlear</a:t>
            </a:r>
            <a:r>
              <a:rPr lang="en-GB" baseline="0" dirty="0" smtClean="0"/>
              <a:t> implants are used for people with severe or profound hearing loss in both ears, who receive little benefit from hearing aids… and where the type of hearing loss is due to abnormalities in the cochlea.</a:t>
            </a:r>
          </a:p>
          <a:p>
            <a:endParaRPr lang="en-GB" baseline="0" dirty="0" smtClean="0"/>
          </a:p>
        </p:txBody>
      </p:sp>
      <p:sp>
        <p:nvSpPr>
          <p:cNvPr id="4" name="Slide Number Placeholder 3"/>
          <p:cNvSpPr>
            <a:spLocks noGrp="1"/>
          </p:cNvSpPr>
          <p:nvPr>
            <p:ph type="sldNum" sz="quarter" idx="10"/>
          </p:nvPr>
        </p:nvSpPr>
        <p:spPr/>
        <p:txBody>
          <a:bodyPr/>
          <a:lstStyle/>
          <a:p>
            <a:fld id="{BD25AB3D-574E-4847-80E2-7A0C29947689}" type="slidenum">
              <a:rPr lang="en-GB" smtClean="0"/>
              <a:t>6</a:t>
            </a:fld>
            <a:endParaRPr lang="en-GB"/>
          </a:p>
        </p:txBody>
      </p:sp>
    </p:spTree>
    <p:extLst>
      <p:ext uri="{BB962C8B-B14F-4D97-AF65-F5344CB8AC3E}">
        <p14:creationId xmlns:p14="http://schemas.microsoft.com/office/powerpoint/2010/main" val="109912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many causes of cochlear hearing loss – on this slide is a list of common causes.</a:t>
            </a:r>
          </a:p>
          <a:p>
            <a:endParaRPr lang="en-GB" baseline="0" dirty="0" smtClean="0"/>
          </a:p>
          <a:p>
            <a:r>
              <a:rPr lang="en-GB" baseline="0" dirty="0" smtClean="0"/>
              <a:t>Here, on the left, we have an image of the hair cells in the healthy cochlea and you can see that on the top of each hair cell are tiny fronds shown here in white. On the right we have a damaged cochlea. In the damaged cochlea many of the cells have died away and so there is no way for sound vibration information to be converted into auditory nerve action potentials. This is the classic problem that a cochlear implant addresses.</a:t>
            </a:r>
          </a:p>
          <a:p>
            <a:endParaRPr lang="en-GB" baseline="0" dirty="0" smtClean="0"/>
          </a:p>
          <a:p>
            <a:r>
              <a:rPr lang="en-GB" baseline="0" dirty="0" smtClean="0"/>
              <a:t>It is worth mentioning here that in the healthy ear there are about 16,000 hair cells in total and that these are connected to about 30,000 auditory nerve fibres. Cochlear implants only have been 12 and 22 electrodes doing this job.</a:t>
            </a:r>
            <a:endParaRPr lang="en-GB" dirty="0"/>
          </a:p>
        </p:txBody>
      </p:sp>
      <p:sp>
        <p:nvSpPr>
          <p:cNvPr id="4" name="Slide Number Placeholder 3"/>
          <p:cNvSpPr>
            <a:spLocks noGrp="1"/>
          </p:cNvSpPr>
          <p:nvPr>
            <p:ph type="sldNum" sz="quarter" idx="10"/>
          </p:nvPr>
        </p:nvSpPr>
        <p:spPr/>
        <p:txBody>
          <a:bodyPr/>
          <a:lstStyle/>
          <a:p>
            <a:fld id="{BD25AB3D-574E-4847-80E2-7A0C29947689}" type="slidenum">
              <a:rPr lang="en-GB" smtClean="0"/>
              <a:t>7</a:t>
            </a:fld>
            <a:endParaRPr lang="en-GB"/>
          </a:p>
        </p:txBody>
      </p:sp>
    </p:spTree>
    <p:extLst>
      <p:ext uri="{BB962C8B-B14F-4D97-AF65-F5344CB8AC3E}">
        <p14:creationId xmlns:p14="http://schemas.microsoft.com/office/powerpoint/2010/main" val="120775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what does a cochlear implant sound processor actually do?</a:t>
            </a:r>
          </a:p>
        </p:txBody>
      </p:sp>
      <p:sp>
        <p:nvSpPr>
          <p:cNvPr id="4" name="Slide Number Placeholder 3"/>
          <p:cNvSpPr>
            <a:spLocks noGrp="1"/>
          </p:cNvSpPr>
          <p:nvPr>
            <p:ph type="sldNum" sz="quarter" idx="10"/>
          </p:nvPr>
        </p:nvSpPr>
        <p:spPr/>
        <p:txBody>
          <a:bodyPr/>
          <a:lstStyle/>
          <a:p>
            <a:fld id="{BD25AB3D-574E-4847-80E2-7A0C29947689}" type="slidenum">
              <a:rPr lang="en-GB" smtClean="0"/>
              <a:t>8</a:t>
            </a:fld>
            <a:endParaRPr lang="en-GB"/>
          </a:p>
        </p:txBody>
      </p:sp>
    </p:spTree>
    <p:extLst>
      <p:ext uri="{BB962C8B-B14F-4D97-AF65-F5344CB8AC3E}">
        <p14:creationId xmlns:p14="http://schemas.microsoft.com/office/powerpoint/2010/main" val="258810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Here are sound processors from Cochlear, Med-El and Advanced Bionics. All these devices have the same basic components. They all have a microphone or two, the processor that does all the hard work, and a transmitter coil to transmit information to the implant, which stimulates the electrodes.</a:t>
            </a:r>
          </a:p>
        </p:txBody>
      </p:sp>
      <p:sp>
        <p:nvSpPr>
          <p:cNvPr id="4" name="Slide Number Placeholder 3"/>
          <p:cNvSpPr>
            <a:spLocks noGrp="1"/>
          </p:cNvSpPr>
          <p:nvPr>
            <p:ph type="sldNum" sz="quarter" idx="10"/>
          </p:nvPr>
        </p:nvSpPr>
        <p:spPr/>
        <p:txBody>
          <a:bodyPr/>
          <a:lstStyle/>
          <a:p>
            <a:fld id="{BD25AB3D-574E-4847-80E2-7A0C29947689}" type="slidenum">
              <a:rPr lang="en-GB" smtClean="0"/>
              <a:t>9</a:t>
            </a:fld>
            <a:endParaRPr lang="en-GB"/>
          </a:p>
        </p:txBody>
      </p:sp>
    </p:spTree>
    <p:extLst>
      <p:ext uri="{BB962C8B-B14F-4D97-AF65-F5344CB8AC3E}">
        <p14:creationId xmlns:p14="http://schemas.microsoft.com/office/powerpoint/2010/main" val="388833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0EB46BC-2719-449E-95EA-2B47CAFA4377}" type="slidenum">
              <a:rPr lang="en-GB"/>
              <a:pPr/>
              <a:t>‹#›</a:t>
            </a:fld>
            <a:endParaRPr lang="en-GB"/>
          </a:p>
        </p:txBody>
      </p:sp>
    </p:spTree>
    <p:extLst>
      <p:ext uri="{BB962C8B-B14F-4D97-AF65-F5344CB8AC3E}">
        <p14:creationId xmlns:p14="http://schemas.microsoft.com/office/powerpoint/2010/main" val="17365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352C97C-119F-4947-9177-2B8A594118B4}" type="slidenum">
              <a:rPr lang="en-GB"/>
              <a:pPr/>
              <a:t>‹#›</a:t>
            </a:fld>
            <a:endParaRPr lang="en-GB"/>
          </a:p>
        </p:txBody>
      </p:sp>
    </p:spTree>
    <p:extLst>
      <p:ext uri="{BB962C8B-B14F-4D97-AF65-F5344CB8AC3E}">
        <p14:creationId xmlns:p14="http://schemas.microsoft.com/office/powerpoint/2010/main" val="311829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C32FDBC-F397-4160-BFFB-29A389E474CD}" type="slidenum">
              <a:rPr lang="en-GB"/>
              <a:pPr/>
              <a:t>‹#›</a:t>
            </a:fld>
            <a:endParaRPr lang="en-GB"/>
          </a:p>
        </p:txBody>
      </p:sp>
    </p:spTree>
    <p:extLst>
      <p:ext uri="{BB962C8B-B14F-4D97-AF65-F5344CB8AC3E}">
        <p14:creationId xmlns:p14="http://schemas.microsoft.com/office/powerpoint/2010/main" val="257783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7CCB4B2-1994-46B9-950D-D9C6734B7319}" type="slidenum">
              <a:rPr lang="en-GB"/>
              <a:pPr/>
              <a:t>‹#›</a:t>
            </a:fld>
            <a:endParaRPr lang="en-GB"/>
          </a:p>
        </p:txBody>
      </p:sp>
    </p:spTree>
    <p:extLst>
      <p:ext uri="{BB962C8B-B14F-4D97-AF65-F5344CB8AC3E}">
        <p14:creationId xmlns:p14="http://schemas.microsoft.com/office/powerpoint/2010/main" val="187385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59F662B-E58F-4832-8E0D-7F143C8F95AD}" type="slidenum">
              <a:rPr lang="en-GB"/>
              <a:pPr/>
              <a:t>‹#›</a:t>
            </a:fld>
            <a:endParaRPr lang="en-GB"/>
          </a:p>
        </p:txBody>
      </p:sp>
    </p:spTree>
    <p:extLst>
      <p:ext uri="{BB962C8B-B14F-4D97-AF65-F5344CB8AC3E}">
        <p14:creationId xmlns:p14="http://schemas.microsoft.com/office/powerpoint/2010/main" val="5595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11EC8A7-3D10-4EEC-9A29-D23D8F228A31}" type="slidenum">
              <a:rPr lang="en-GB"/>
              <a:pPr/>
              <a:t>‹#›</a:t>
            </a:fld>
            <a:endParaRPr lang="en-GB"/>
          </a:p>
        </p:txBody>
      </p:sp>
    </p:spTree>
    <p:extLst>
      <p:ext uri="{BB962C8B-B14F-4D97-AF65-F5344CB8AC3E}">
        <p14:creationId xmlns:p14="http://schemas.microsoft.com/office/powerpoint/2010/main" val="307401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E935F8E-7F13-43DD-902A-B4982E324D30}" type="slidenum">
              <a:rPr lang="en-GB"/>
              <a:pPr/>
              <a:t>‹#›</a:t>
            </a:fld>
            <a:endParaRPr lang="en-GB"/>
          </a:p>
        </p:txBody>
      </p:sp>
    </p:spTree>
    <p:extLst>
      <p:ext uri="{BB962C8B-B14F-4D97-AF65-F5344CB8AC3E}">
        <p14:creationId xmlns:p14="http://schemas.microsoft.com/office/powerpoint/2010/main" val="97784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E8CF83A-2964-4F2D-8B5A-9D2DDF0C5C9D}" type="slidenum">
              <a:rPr lang="en-GB"/>
              <a:pPr/>
              <a:t>‹#›</a:t>
            </a:fld>
            <a:endParaRPr lang="en-GB"/>
          </a:p>
        </p:txBody>
      </p:sp>
    </p:spTree>
    <p:extLst>
      <p:ext uri="{BB962C8B-B14F-4D97-AF65-F5344CB8AC3E}">
        <p14:creationId xmlns:p14="http://schemas.microsoft.com/office/powerpoint/2010/main" val="70178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0024BFF-768A-4CCD-823B-7E286B6D13B0}" type="slidenum">
              <a:rPr lang="en-GB"/>
              <a:pPr/>
              <a:t>‹#›</a:t>
            </a:fld>
            <a:endParaRPr lang="en-GB"/>
          </a:p>
        </p:txBody>
      </p:sp>
    </p:spTree>
    <p:extLst>
      <p:ext uri="{BB962C8B-B14F-4D97-AF65-F5344CB8AC3E}">
        <p14:creationId xmlns:p14="http://schemas.microsoft.com/office/powerpoint/2010/main" val="7658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F2B3D24-6868-475B-AABC-FE3C7086943C}" type="slidenum">
              <a:rPr lang="en-GB"/>
              <a:pPr/>
              <a:t>‹#›</a:t>
            </a:fld>
            <a:endParaRPr lang="en-GB"/>
          </a:p>
        </p:txBody>
      </p:sp>
    </p:spTree>
    <p:extLst>
      <p:ext uri="{BB962C8B-B14F-4D97-AF65-F5344CB8AC3E}">
        <p14:creationId xmlns:p14="http://schemas.microsoft.com/office/powerpoint/2010/main" val="347194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50F4538-1C88-4E60-AAF2-1F2ACD1A1B4D}" type="slidenum">
              <a:rPr lang="en-GB"/>
              <a:pPr/>
              <a:t>‹#›</a:t>
            </a:fld>
            <a:endParaRPr lang="en-GB"/>
          </a:p>
        </p:txBody>
      </p:sp>
    </p:spTree>
    <p:extLst>
      <p:ext uri="{BB962C8B-B14F-4D97-AF65-F5344CB8AC3E}">
        <p14:creationId xmlns:p14="http://schemas.microsoft.com/office/powerpoint/2010/main" val="15178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6FA4011-0D2B-457E-8556-C0B31B9EA086}" type="slidenum">
              <a:rPr lang="en-GB"/>
              <a:pPr/>
              <a:t>‹#›</a:t>
            </a:fld>
            <a:endParaRPr lang="en-GB"/>
          </a:p>
        </p:txBody>
      </p:sp>
    </p:spTree>
    <p:extLst>
      <p:ext uri="{BB962C8B-B14F-4D97-AF65-F5344CB8AC3E}">
        <p14:creationId xmlns:p14="http://schemas.microsoft.com/office/powerpoint/2010/main" val="335936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4A3B86B-F503-475A-AE72-EB56E6E97A6B}" type="slidenum">
              <a:rPr lang="en-GB"/>
              <a:pPr/>
              <a:t>‹#›</a:t>
            </a:fld>
            <a:endParaRPr lang="en-GB"/>
          </a:p>
        </p:txBody>
      </p:sp>
    </p:spTree>
    <p:extLst>
      <p:ext uri="{BB962C8B-B14F-4D97-AF65-F5344CB8AC3E}">
        <p14:creationId xmlns:p14="http://schemas.microsoft.com/office/powerpoint/2010/main" val="386086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latin typeface="+mn-lt"/>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mn-lt"/>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mn-lt"/>
              </a:defRPr>
            </a:lvl1pPr>
          </a:lstStyle>
          <a:p>
            <a:fld id="{EF4B6430-BEDF-4CA4-9D63-AE5D8A807D9F}"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gif"/><Relationship Id="rId3" Type="http://schemas.openxmlformats.org/officeDocument/2006/relationships/image" Target="../media/image11.gif"/><Relationship Id="rId7" Type="http://schemas.openxmlformats.org/officeDocument/2006/relationships/image" Target="../media/image15.gif"/><Relationship Id="rId12"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gif"/><Relationship Id="rId11" Type="http://schemas.openxmlformats.org/officeDocument/2006/relationships/image" Target="../media/image19.gif"/><Relationship Id="rId5" Type="http://schemas.openxmlformats.org/officeDocument/2006/relationships/image" Target="../media/image13.gif"/><Relationship Id="rId10" Type="http://schemas.openxmlformats.org/officeDocument/2006/relationships/image" Target="../media/image18.gif"/><Relationship Id="rId4" Type="http://schemas.openxmlformats.org/officeDocument/2006/relationships/image" Target="../media/image12.gif"/><Relationship Id="rId9" Type="http://schemas.openxmlformats.org/officeDocument/2006/relationships/image" Target="../media/image17.gif"/></Relationships>
</file>

<file path=ppt/slides/_rels/slide1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gif"/><Relationship Id="rId7" Type="http://schemas.openxmlformats.org/officeDocument/2006/relationships/image" Target="../media/image16.gif"/><Relationship Id="rId12"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gif"/><Relationship Id="rId11" Type="http://schemas.openxmlformats.org/officeDocument/2006/relationships/image" Target="../media/image20.gif"/><Relationship Id="rId5" Type="http://schemas.openxmlformats.org/officeDocument/2006/relationships/image" Target="../media/image14.gif"/><Relationship Id="rId10" Type="http://schemas.openxmlformats.org/officeDocument/2006/relationships/image" Target="../media/image19.gif"/><Relationship Id="rId4" Type="http://schemas.openxmlformats.org/officeDocument/2006/relationships/image" Target="../media/image13.gif"/><Relationship Id="rId9"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8" Type="http://schemas.openxmlformats.org/officeDocument/2006/relationships/image" Target="../media/image24.gif"/><Relationship Id="rId3" Type="http://schemas.microsoft.com/office/2007/relationships/media" Target="../media/media2.wma"/><Relationship Id="rId7" Type="http://schemas.openxmlformats.org/officeDocument/2006/relationships/image" Target="../media/image2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notesSlide" Target="../notesSlides/notesSlide19.xml"/><Relationship Id="rId5" Type="http://schemas.openxmlformats.org/officeDocument/2006/relationships/slideLayout" Target="../slideLayouts/slideLayout2.xml"/><Relationship Id="rId10" Type="http://schemas.openxmlformats.org/officeDocument/2006/relationships/image" Target="../media/image26.png"/><Relationship Id="rId4" Type="http://schemas.openxmlformats.org/officeDocument/2006/relationships/audio" Target="../media/media2.wma"/><Relationship Id="rId9" Type="http://schemas.openxmlformats.org/officeDocument/2006/relationships/image" Target="../media/image2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g"/><Relationship Id="rId3" Type="http://schemas.microsoft.com/office/2007/relationships/media" Target="../media/media4.wma"/><Relationship Id="rId7" Type="http://schemas.openxmlformats.org/officeDocument/2006/relationships/image" Target="../media/image27.jpe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notesSlide" Target="../notesSlides/notesSlide21.xml"/><Relationship Id="rId5" Type="http://schemas.openxmlformats.org/officeDocument/2006/relationships/slideLayout" Target="../slideLayouts/slideLayout2.xml"/><Relationship Id="rId10" Type="http://schemas.openxmlformats.org/officeDocument/2006/relationships/image" Target="../media/image30.png"/><Relationship Id="rId4" Type="http://schemas.openxmlformats.org/officeDocument/2006/relationships/audio" Target="../media/media4.wma"/><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1" y="44624"/>
            <a:ext cx="4608512" cy="1150938"/>
          </a:xfrm>
        </p:spPr>
        <p:txBody>
          <a:bodyPr/>
          <a:lstStyle/>
          <a:p>
            <a:pPr algn="l"/>
            <a:r>
              <a:rPr lang="en-GB" sz="3600" i="1" dirty="0" smtClean="0">
                <a:solidFill>
                  <a:schemeClr val="tx1">
                    <a:lumMod val="50000"/>
                    <a:lumOff val="50000"/>
                  </a:schemeClr>
                </a:solidFill>
                <a:latin typeface="Georgia" pitchFamily="18" charset="0"/>
              </a:rPr>
              <a:t>More From Music</a:t>
            </a:r>
            <a:endParaRPr lang="en-GB" sz="3600" i="1" dirty="0">
              <a:solidFill>
                <a:schemeClr val="tx1">
                  <a:lumMod val="50000"/>
                  <a:lumOff val="50000"/>
                </a:schemeClr>
              </a:solidFill>
              <a:latin typeface="Georgi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36" y="359984"/>
            <a:ext cx="2300344" cy="576000"/>
          </a:xfrm>
          <a:prstGeom prst="rect">
            <a:avLst/>
          </a:prstGeom>
        </p:spPr>
      </p:pic>
      <p:sp>
        <p:nvSpPr>
          <p:cNvPr id="6" name="TextBox 5"/>
          <p:cNvSpPr txBox="1"/>
          <p:nvPr/>
        </p:nvSpPr>
        <p:spPr>
          <a:xfrm>
            <a:off x="251520" y="2564904"/>
            <a:ext cx="8639928" cy="954107"/>
          </a:xfrm>
          <a:prstGeom prst="rect">
            <a:avLst/>
          </a:prstGeom>
          <a:noFill/>
        </p:spPr>
        <p:txBody>
          <a:bodyPr wrap="square" rtlCol="0">
            <a:spAutoFit/>
          </a:bodyPr>
          <a:lstStyle/>
          <a:p>
            <a:r>
              <a:rPr lang="en-GB" sz="3200" dirty="0">
                <a:solidFill>
                  <a:srgbClr val="FFC000"/>
                </a:solidFill>
                <a:latin typeface="Lucida Sans" pitchFamily="34" charset="0"/>
              </a:rPr>
              <a:t>m</a:t>
            </a:r>
            <a:r>
              <a:rPr lang="en-GB" sz="3200" dirty="0" smtClean="0">
                <a:solidFill>
                  <a:srgbClr val="FFC000"/>
                </a:solidFill>
                <a:latin typeface="Lucida Sans" pitchFamily="34" charset="0"/>
              </a:rPr>
              <a:t>usic through a cochlear implant</a:t>
            </a:r>
            <a:r>
              <a:rPr lang="en-GB" sz="2200" dirty="0" smtClean="0">
                <a:solidFill>
                  <a:srgbClr val="FFC000"/>
                </a:solidFill>
                <a:latin typeface="Lucida Sans" pitchFamily="34" charset="0"/>
              </a:rPr>
              <a:t/>
            </a:r>
            <a:br>
              <a:rPr lang="en-GB" sz="2200" dirty="0" smtClean="0">
                <a:solidFill>
                  <a:srgbClr val="FFC000"/>
                </a:solidFill>
                <a:latin typeface="Lucida Sans" pitchFamily="34" charset="0"/>
              </a:rPr>
            </a:br>
            <a:endParaRPr lang="en-GB" sz="2400" dirty="0">
              <a:solidFill>
                <a:srgbClr val="0070C0"/>
              </a:solidFill>
              <a:latin typeface="Lucida Sans"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1528" y="3789040"/>
            <a:ext cx="3164968" cy="292494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000" y="5914305"/>
            <a:ext cx="2273680" cy="539031"/>
          </a:xfrm>
          <a:prstGeom prst="rect">
            <a:avLst/>
          </a:prstGeom>
        </p:spPr>
      </p:pic>
      <p:sp>
        <p:nvSpPr>
          <p:cNvPr id="9" name="TextBox 8"/>
          <p:cNvSpPr txBox="1"/>
          <p:nvPr/>
        </p:nvSpPr>
        <p:spPr>
          <a:xfrm>
            <a:off x="251520" y="3231325"/>
            <a:ext cx="8639928" cy="701731"/>
          </a:xfrm>
          <a:prstGeom prst="rect">
            <a:avLst/>
          </a:prstGeom>
          <a:noFill/>
        </p:spPr>
        <p:txBody>
          <a:bodyPr wrap="square" rtlCol="0">
            <a:spAutoFit/>
          </a:bodyPr>
          <a:lstStyle/>
          <a:p>
            <a:r>
              <a:rPr lang="en-GB" sz="1800" dirty="0" smtClean="0">
                <a:solidFill>
                  <a:srgbClr val="0070C0"/>
                </a:solidFill>
                <a:latin typeface="Lucida Sans" pitchFamily="34" charset="0"/>
              </a:rPr>
              <a:t>Dr Rachel van Besouw</a:t>
            </a:r>
          </a:p>
          <a:p>
            <a:r>
              <a:rPr lang="en-GB" sz="1800" dirty="0" smtClean="0">
                <a:solidFill>
                  <a:srgbClr val="0070C0"/>
                </a:solidFill>
                <a:latin typeface="Lucida Sans" pitchFamily="34" charset="0"/>
              </a:rPr>
              <a:t>Hearing &amp; Balance Centre, ISVR</a:t>
            </a:r>
          </a:p>
        </p:txBody>
      </p:sp>
    </p:spTree>
    <p:extLst>
      <p:ext uri="{BB962C8B-B14F-4D97-AF65-F5344CB8AC3E}">
        <p14:creationId xmlns:p14="http://schemas.microsoft.com/office/powerpoint/2010/main" val="29905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Sound processing stages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19487"/>
            <a:ext cx="8640960" cy="2185577"/>
          </a:xfrm>
          <a:prstGeom prst="rect">
            <a:avLst/>
          </a:prstGeom>
        </p:spPr>
      </p:pic>
      <p:sp>
        <p:nvSpPr>
          <p:cNvPr id="33" name="AutoShape 31"/>
          <p:cNvSpPr>
            <a:spLocks noChangeArrowheads="1"/>
          </p:cNvSpPr>
          <p:nvPr/>
        </p:nvSpPr>
        <p:spPr bwMode="auto">
          <a:xfrm>
            <a:off x="1548000" y="3860850"/>
            <a:ext cx="360362" cy="576262"/>
          </a:xfrm>
          <a:prstGeom prst="downArrow">
            <a:avLst>
              <a:gd name="adj1" fmla="val 50000"/>
              <a:gd name="adj2" fmla="val 39978"/>
            </a:avLst>
          </a:prstGeom>
          <a:solidFill>
            <a:srgbClr val="FF0000"/>
          </a:solidFill>
          <a:ln>
            <a:noFill/>
          </a:ln>
        </p:spPr>
        <p:txBody>
          <a:bodyPr wrap="none" anchor="ctr"/>
          <a:lstStyle/>
          <a:p>
            <a:endParaRPr lang="en-US"/>
          </a:p>
        </p:txBody>
      </p:sp>
      <p:sp>
        <p:nvSpPr>
          <p:cNvPr id="35" name="Rectangle 3"/>
          <p:cNvSpPr txBox="1">
            <a:spLocks noChangeArrowheads="1"/>
          </p:cNvSpPr>
          <p:nvPr/>
        </p:nvSpPr>
        <p:spPr bwMode="auto">
          <a:xfrm>
            <a:off x="323528" y="4653136"/>
            <a:ext cx="849694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600"/>
              </a:spcBef>
            </a:pPr>
            <a:r>
              <a:rPr lang="en-GB" sz="2000" dirty="0" smtClean="0">
                <a:solidFill>
                  <a:schemeClr val="bg1"/>
                </a:solidFill>
                <a:latin typeface="Lucida Sans" pitchFamily="34" charset="0"/>
              </a:rPr>
              <a:t>Pre-emphasis</a:t>
            </a:r>
            <a:r>
              <a:rPr lang="en-GB" sz="2000" i="1" dirty="0" smtClean="0">
                <a:solidFill>
                  <a:schemeClr val="bg1"/>
                </a:solidFill>
                <a:latin typeface="Lucida Sans" pitchFamily="34" charset="0"/>
              </a:rPr>
              <a:t> </a:t>
            </a:r>
            <a:r>
              <a:rPr lang="en-GB" sz="2000" i="1" dirty="0">
                <a:solidFill>
                  <a:schemeClr val="bg1"/>
                </a:solidFill>
                <a:latin typeface="Lucida Sans" pitchFamily="34" charset="0"/>
              </a:rPr>
              <a:t>(boosts frequencies important for speech</a:t>
            </a:r>
            <a:r>
              <a:rPr lang="en-GB" sz="2000" i="1" dirty="0" smtClean="0">
                <a:solidFill>
                  <a:schemeClr val="bg1"/>
                </a:solidFill>
                <a:latin typeface="Lucida Sans" pitchFamily="34" charset="0"/>
              </a:rPr>
              <a:t>)</a:t>
            </a:r>
          </a:p>
          <a:p>
            <a:pPr>
              <a:spcBef>
                <a:spcPts val="600"/>
              </a:spcBef>
            </a:pPr>
            <a:r>
              <a:rPr lang="en-GB" sz="2000" dirty="0" smtClean="0">
                <a:solidFill>
                  <a:schemeClr val="bg1"/>
                </a:solidFill>
                <a:latin typeface="Lucida Sans" pitchFamily="34" charset="0"/>
              </a:rPr>
              <a:t>Automatic </a:t>
            </a:r>
            <a:r>
              <a:rPr lang="en-GB" sz="2000" dirty="0">
                <a:solidFill>
                  <a:schemeClr val="bg1"/>
                </a:solidFill>
                <a:latin typeface="Lucida Sans" pitchFamily="34" charset="0"/>
              </a:rPr>
              <a:t>gain control </a:t>
            </a:r>
            <a:r>
              <a:rPr lang="en-GB" sz="2000" i="1" dirty="0">
                <a:solidFill>
                  <a:schemeClr val="bg1"/>
                </a:solidFill>
                <a:latin typeface="Lucida Sans" pitchFamily="34" charset="0"/>
              </a:rPr>
              <a:t>(compresses the loudness range</a:t>
            </a:r>
            <a:r>
              <a:rPr lang="en-GB" sz="2000" i="1" dirty="0" smtClean="0">
                <a:solidFill>
                  <a:schemeClr val="bg1"/>
                </a:solidFill>
                <a:latin typeface="Lucida Sans" pitchFamily="34" charset="0"/>
              </a:rPr>
              <a:t>)</a:t>
            </a:r>
          </a:p>
          <a:p>
            <a:pPr>
              <a:spcBef>
                <a:spcPts val="600"/>
              </a:spcBef>
            </a:pPr>
            <a:r>
              <a:rPr lang="en-GB" sz="2000" dirty="0" smtClean="0">
                <a:solidFill>
                  <a:schemeClr val="bg1"/>
                </a:solidFill>
                <a:latin typeface="Lucida Sans" pitchFamily="34" charset="0"/>
              </a:rPr>
              <a:t>Speech </a:t>
            </a:r>
            <a:r>
              <a:rPr lang="en-GB" sz="2000" dirty="0">
                <a:solidFill>
                  <a:schemeClr val="bg1"/>
                </a:solidFill>
                <a:latin typeface="Lucida Sans" pitchFamily="34" charset="0"/>
              </a:rPr>
              <a:t>enhancement </a:t>
            </a:r>
            <a:r>
              <a:rPr lang="en-GB" sz="2000" i="1" dirty="0">
                <a:solidFill>
                  <a:schemeClr val="bg1"/>
                </a:solidFill>
                <a:latin typeface="Lucida Sans" pitchFamily="34" charset="0"/>
              </a:rPr>
              <a:t>(reduces unwanted background noise)</a:t>
            </a:r>
          </a:p>
        </p:txBody>
      </p:sp>
    </p:spTree>
    <p:extLst>
      <p:ext uri="{BB962C8B-B14F-4D97-AF65-F5344CB8AC3E}">
        <p14:creationId xmlns:p14="http://schemas.microsoft.com/office/powerpoint/2010/main" val="5596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Sound processing stages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19487"/>
            <a:ext cx="8640960" cy="2185577"/>
          </a:xfrm>
          <a:prstGeom prst="rect">
            <a:avLst/>
          </a:prstGeom>
        </p:spPr>
      </p:pic>
      <p:sp>
        <p:nvSpPr>
          <p:cNvPr id="33" name="AutoShape 31"/>
          <p:cNvSpPr>
            <a:spLocks noChangeArrowheads="1"/>
          </p:cNvSpPr>
          <p:nvPr/>
        </p:nvSpPr>
        <p:spPr bwMode="auto">
          <a:xfrm>
            <a:off x="2987502" y="3860850"/>
            <a:ext cx="360362" cy="576262"/>
          </a:xfrm>
          <a:prstGeom prst="downArrow">
            <a:avLst>
              <a:gd name="adj1" fmla="val 50000"/>
              <a:gd name="adj2" fmla="val 39978"/>
            </a:avLst>
          </a:prstGeom>
          <a:solidFill>
            <a:srgbClr val="FFCC00"/>
          </a:solidFill>
          <a:ln>
            <a:noFill/>
          </a:ln>
        </p:spPr>
        <p:txBody>
          <a:bodyPr wrap="none" anchor="ctr"/>
          <a:lstStyle/>
          <a:p>
            <a:endParaRPr lang="en-US"/>
          </a:p>
        </p:txBody>
      </p:sp>
      <p:sp>
        <p:nvSpPr>
          <p:cNvPr id="35" name="Rectangle 3"/>
          <p:cNvSpPr txBox="1">
            <a:spLocks noChangeArrowheads="1"/>
          </p:cNvSpPr>
          <p:nvPr/>
        </p:nvSpPr>
        <p:spPr bwMode="auto">
          <a:xfrm>
            <a:off x="323528" y="4653136"/>
            <a:ext cx="849694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600"/>
              </a:spcBef>
            </a:pPr>
            <a:r>
              <a:rPr lang="en-GB" sz="2000" dirty="0" smtClean="0">
                <a:solidFill>
                  <a:schemeClr val="bg1"/>
                </a:solidFill>
                <a:latin typeface="Lucida Sans" pitchFamily="34" charset="0"/>
              </a:rPr>
              <a:t>Splits the sound signal into frequency bands</a:t>
            </a:r>
            <a:r>
              <a:rPr lang="en-GB" sz="2000" i="1" dirty="0" smtClean="0">
                <a:solidFill>
                  <a:schemeClr val="bg1"/>
                </a:solidFill>
                <a:latin typeface="Lucida Sans" pitchFamily="34" charset="0"/>
              </a:rPr>
              <a:t> (the number of bands depends on the number of available electrodes)</a:t>
            </a:r>
          </a:p>
        </p:txBody>
      </p:sp>
    </p:spTree>
    <p:extLst>
      <p:ext uri="{BB962C8B-B14F-4D97-AF65-F5344CB8AC3E}">
        <p14:creationId xmlns:p14="http://schemas.microsoft.com/office/powerpoint/2010/main" val="340394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Sound processing stages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19487"/>
            <a:ext cx="8640960" cy="2185577"/>
          </a:xfrm>
          <a:prstGeom prst="rect">
            <a:avLst/>
          </a:prstGeom>
        </p:spPr>
      </p:pic>
      <p:sp>
        <p:nvSpPr>
          <p:cNvPr id="33" name="AutoShape 31"/>
          <p:cNvSpPr>
            <a:spLocks noChangeArrowheads="1"/>
          </p:cNvSpPr>
          <p:nvPr/>
        </p:nvSpPr>
        <p:spPr bwMode="auto">
          <a:xfrm>
            <a:off x="4355976" y="3860850"/>
            <a:ext cx="360362" cy="576262"/>
          </a:xfrm>
          <a:prstGeom prst="downArrow">
            <a:avLst>
              <a:gd name="adj1" fmla="val 50000"/>
              <a:gd name="adj2" fmla="val 39978"/>
            </a:avLst>
          </a:prstGeom>
          <a:solidFill>
            <a:srgbClr val="00B050"/>
          </a:solidFill>
          <a:ln>
            <a:noFill/>
          </a:ln>
        </p:spPr>
        <p:txBody>
          <a:bodyPr wrap="none" anchor="ctr"/>
          <a:lstStyle/>
          <a:p>
            <a:endParaRPr lang="en-US"/>
          </a:p>
        </p:txBody>
      </p:sp>
      <p:sp>
        <p:nvSpPr>
          <p:cNvPr id="35" name="Rectangle 3"/>
          <p:cNvSpPr txBox="1">
            <a:spLocks noChangeArrowheads="1"/>
          </p:cNvSpPr>
          <p:nvPr/>
        </p:nvSpPr>
        <p:spPr bwMode="auto">
          <a:xfrm>
            <a:off x="323528" y="4653136"/>
            <a:ext cx="849694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600"/>
              </a:spcBef>
            </a:pPr>
            <a:r>
              <a:rPr lang="en-GB" sz="2000" dirty="0" smtClean="0">
                <a:solidFill>
                  <a:schemeClr val="bg1"/>
                </a:solidFill>
                <a:latin typeface="Lucida Sans" pitchFamily="34" charset="0"/>
              </a:rPr>
              <a:t>Generates the pulse sequences for each electrode</a:t>
            </a:r>
            <a:endParaRPr lang="en-GB" sz="2000" i="1" dirty="0">
              <a:solidFill>
                <a:schemeClr val="bg1"/>
              </a:solidFill>
              <a:latin typeface="Lucida Sans" pitchFamily="34" charset="0"/>
            </a:endParaRPr>
          </a:p>
        </p:txBody>
      </p:sp>
    </p:spTree>
    <p:extLst>
      <p:ext uri="{BB962C8B-B14F-4D97-AF65-F5344CB8AC3E}">
        <p14:creationId xmlns:p14="http://schemas.microsoft.com/office/powerpoint/2010/main" val="340394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Sound processing stages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19487"/>
            <a:ext cx="8640960" cy="2185577"/>
          </a:xfrm>
          <a:prstGeom prst="rect">
            <a:avLst/>
          </a:prstGeom>
        </p:spPr>
      </p:pic>
      <p:sp>
        <p:nvSpPr>
          <p:cNvPr id="33" name="AutoShape 31"/>
          <p:cNvSpPr>
            <a:spLocks noChangeArrowheads="1"/>
          </p:cNvSpPr>
          <p:nvPr/>
        </p:nvSpPr>
        <p:spPr bwMode="auto">
          <a:xfrm>
            <a:off x="5723806" y="3860850"/>
            <a:ext cx="360362" cy="576262"/>
          </a:xfrm>
          <a:prstGeom prst="downArrow">
            <a:avLst>
              <a:gd name="adj1" fmla="val 50000"/>
              <a:gd name="adj2" fmla="val 39978"/>
            </a:avLst>
          </a:prstGeom>
          <a:solidFill>
            <a:srgbClr val="00B0F0"/>
          </a:solidFill>
          <a:ln>
            <a:noFill/>
          </a:ln>
        </p:spPr>
        <p:txBody>
          <a:bodyPr wrap="none" anchor="ctr"/>
          <a:lstStyle/>
          <a:p>
            <a:endParaRPr lang="en-US"/>
          </a:p>
        </p:txBody>
      </p:sp>
      <p:sp>
        <p:nvSpPr>
          <p:cNvPr id="35" name="Rectangle 3"/>
          <p:cNvSpPr txBox="1">
            <a:spLocks noChangeArrowheads="1"/>
          </p:cNvSpPr>
          <p:nvPr/>
        </p:nvSpPr>
        <p:spPr bwMode="auto">
          <a:xfrm>
            <a:off x="323528" y="4653136"/>
            <a:ext cx="849694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600"/>
              </a:spcBef>
            </a:pPr>
            <a:r>
              <a:rPr lang="en-GB" sz="2000" dirty="0" smtClean="0">
                <a:solidFill>
                  <a:schemeClr val="bg1"/>
                </a:solidFill>
                <a:latin typeface="Lucida Sans" pitchFamily="34" charset="0"/>
              </a:rPr>
              <a:t>Sets the amplitude range for each electrode</a:t>
            </a:r>
            <a:br>
              <a:rPr lang="en-GB" sz="2000" dirty="0" smtClean="0">
                <a:solidFill>
                  <a:schemeClr val="bg1"/>
                </a:solidFill>
                <a:latin typeface="Lucida Sans" pitchFamily="34" charset="0"/>
              </a:rPr>
            </a:br>
            <a:r>
              <a:rPr lang="en-GB" sz="2000" dirty="0" smtClean="0">
                <a:solidFill>
                  <a:schemeClr val="bg1"/>
                </a:solidFill>
                <a:latin typeface="Lucida Sans" pitchFamily="34" charset="0"/>
              </a:rPr>
              <a:t/>
            </a:r>
            <a:br>
              <a:rPr lang="en-GB" sz="2000" dirty="0" smtClean="0">
                <a:solidFill>
                  <a:schemeClr val="bg1"/>
                </a:solidFill>
                <a:latin typeface="Lucida Sans" pitchFamily="34" charset="0"/>
              </a:rPr>
            </a:br>
            <a:r>
              <a:rPr lang="en-GB" sz="2000" i="1" dirty="0" smtClean="0">
                <a:solidFill>
                  <a:schemeClr val="bg1"/>
                </a:solidFill>
                <a:latin typeface="Lucida Sans" pitchFamily="34" charset="0"/>
              </a:rPr>
              <a:t>(ensures that the amplitudes of the pulses are above threshold, but below the most comfortable loudness level)</a:t>
            </a:r>
            <a:endParaRPr lang="en-GB" sz="2000" i="1" dirty="0">
              <a:solidFill>
                <a:schemeClr val="bg1"/>
              </a:solidFill>
              <a:latin typeface="Lucida Sans" pitchFamily="34" charset="0"/>
            </a:endParaRPr>
          </a:p>
        </p:txBody>
      </p:sp>
    </p:spTree>
    <p:extLst>
      <p:ext uri="{BB962C8B-B14F-4D97-AF65-F5344CB8AC3E}">
        <p14:creationId xmlns:p14="http://schemas.microsoft.com/office/powerpoint/2010/main" val="340394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Sound processing stages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19487"/>
            <a:ext cx="8640960" cy="2185577"/>
          </a:xfrm>
          <a:prstGeom prst="rect">
            <a:avLst/>
          </a:prstGeom>
        </p:spPr>
      </p:pic>
      <p:sp>
        <p:nvSpPr>
          <p:cNvPr id="33" name="AutoShape 31"/>
          <p:cNvSpPr>
            <a:spLocks noChangeArrowheads="1"/>
          </p:cNvSpPr>
          <p:nvPr/>
        </p:nvSpPr>
        <p:spPr bwMode="auto">
          <a:xfrm>
            <a:off x="7163966" y="3860850"/>
            <a:ext cx="360362" cy="576262"/>
          </a:xfrm>
          <a:prstGeom prst="downArrow">
            <a:avLst>
              <a:gd name="adj1" fmla="val 50000"/>
              <a:gd name="adj2" fmla="val 39978"/>
            </a:avLst>
          </a:prstGeom>
          <a:solidFill>
            <a:schemeClr val="accent2"/>
          </a:solidFill>
          <a:ln>
            <a:noFill/>
          </a:ln>
        </p:spPr>
        <p:txBody>
          <a:bodyPr wrap="none" anchor="ctr"/>
          <a:lstStyle/>
          <a:p>
            <a:endParaRPr lang="en-US"/>
          </a:p>
        </p:txBody>
      </p:sp>
      <p:sp>
        <p:nvSpPr>
          <p:cNvPr id="35" name="Rectangle 3"/>
          <p:cNvSpPr txBox="1">
            <a:spLocks noChangeArrowheads="1"/>
          </p:cNvSpPr>
          <p:nvPr/>
        </p:nvSpPr>
        <p:spPr bwMode="auto">
          <a:xfrm>
            <a:off x="323528" y="4653136"/>
            <a:ext cx="849694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600"/>
              </a:spcBef>
            </a:pPr>
            <a:r>
              <a:rPr lang="en-GB" sz="2000" dirty="0" smtClean="0">
                <a:solidFill>
                  <a:schemeClr val="bg1"/>
                </a:solidFill>
                <a:latin typeface="Lucida Sans" pitchFamily="34" charset="0"/>
              </a:rPr>
              <a:t>Turns the data into a radio frequency (RF) signal for transmission to the implant </a:t>
            </a:r>
            <a:endParaRPr lang="en-GB" sz="2000" i="1" dirty="0">
              <a:solidFill>
                <a:schemeClr val="bg1"/>
              </a:solidFill>
              <a:latin typeface="Lucida Sans" pitchFamily="34" charset="0"/>
            </a:endParaRPr>
          </a:p>
        </p:txBody>
      </p:sp>
    </p:spTree>
    <p:extLst>
      <p:ext uri="{BB962C8B-B14F-4D97-AF65-F5344CB8AC3E}">
        <p14:creationId xmlns:p14="http://schemas.microsoft.com/office/powerpoint/2010/main" val="340394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23528" y="2060848"/>
            <a:ext cx="8424936" cy="4320480"/>
          </a:xfrm>
        </p:spPr>
        <p:txBody>
          <a:bodyPr/>
          <a:lstStyle/>
          <a:p>
            <a:pPr>
              <a:spcAft>
                <a:spcPts val="1200"/>
              </a:spcAft>
            </a:pPr>
            <a:r>
              <a:rPr lang="en-GB" sz="2200" dirty="0" smtClean="0">
                <a:solidFill>
                  <a:srgbClr val="0070C0"/>
                </a:solidFill>
                <a:latin typeface="Lucida Sans" pitchFamily="34" charset="0"/>
              </a:rPr>
              <a:t>What a cochlear implant (CI) is and who can have one</a:t>
            </a:r>
          </a:p>
          <a:p>
            <a:pPr>
              <a:spcAft>
                <a:spcPts val="1200"/>
              </a:spcAft>
            </a:pPr>
            <a:r>
              <a:rPr lang="en-GB" sz="2200" dirty="0">
                <a:solidFill>
                  <a:schemeClr val="bg1"/>
                </a:solidFill>
                <a:latin typeface="Lucida Sans" pitchFamily="34" charset="0"/>
              </a:rPr>
              <a:t>What a CI sound processor </a:t>
            </a:r>
            <a:r>
              <a:rPr lang="en-GB" sz="2200" dirty="0" smtClean="0">
                <a:solidFill>
                  <a:schemeClr val="bg1"/>
                </a:solidFill>
                <a:latin typeface="Lucida Sans" pitchFamily="34" charset="0"/>
              </a:rPr>
              <a:t>does</a:t>
            </a:r>
          </a:p>
          <a:p>
            <a:pPr>
              <a:spcAft>
                <a:spcPts val="1200"/>
              </a:spcAft>
            </a:pPr>
            <a:r>
              <a:rPr lang="en-GB" sz="2200" dirty="0" smtClean="0">
                <a:solidFill>
                  <a:srgbClr val="0070C0"/>
                </a:solidFill>
                <a:latin typeface="Lucida Sans" pitchFamily="34" charset="0"/>
              </a:rPr>
              <a:t>How CI hearing compares to normal hearing</a:t>
            </a:r>
          </a:p>
          <a:p>
            <a:pPr>
              <a:spcAft>
                <a:spcPts val="1200"/>
              </a:spcAft>
            </a:pPr>
            <a:r>
              <a:rPr lang="en-GB" sz="2200" dirty="0" smtClean="0">
                <a:solidFill>
                  <a:srgbClr val="0070C0"/>
                </a:solidFill>
                <a:latin typeface="Lucida Sans" pitchFamily="34" charset="0"/>
              </a:rPr>
              <a:t>Why music is particularly challenging for CI users</a:t>
            </a:r>
          </a:p>
          <a:p>
            <a:pPr>
              <a:spcAft>
                <a:spcPts val="1200"/>
              </a:spcAft>
            </a:pPr>
            <a:r>
              <a:rPr lang="en-GB" sz="2200" dirty="0" smtClean="0">
                <a:solidFill>
                  <a:srgbClr val="0070C0"/>
                </a:solidFill>
                <a:latin typeface="Lucida Sans" pitchFamily="34" charset="0"/>
              </a:rPr>
              <a:t>How to get More From Music…</a:t>
            </a: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p:txBody>
      </p:sp>
      <p:sp>
        <p:nvSpPr>
          <p:cNvPr id="5"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will I learn in the next 25 minutes?</a:t>
            </a:r>
          </a:p>
        </p:txBody>
      </p:sp>
    </p:spTree>
    <p:extLst>
      <p:ext uri="{BB962C8B-B14F-4D97-AF65-F5344CB8AC3E}">
        <p14:creationId xmlns:p14="http://schemas.microsoft.com/office/powerpoint/2010/main" val="134669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099">
                                            <p:txEl>
                                              <p:pRg st="1" end="1"/>
                                            </p:txEl>
                                          </p:spTgt>
                                        </p:tgtEl>
                                        <p:attrNameLst>
                                          <p:attrName>style.color</p:attrName>
                                        </p:attrNameLst>
                                      </p:cBhvr>
                                      <p:to>
                                        <a:srgbClr val="0070C0"/>
                                      </p:to>
                                    </p:animClr>
                                    <p:animClr clrSpc="rgb" dir="cw">
                                      <p:cBhvr>
                                        <p:cTn id="7" dur="500" fill="hold"/>
                                        <p:tgtEl>
                                          <p:spTgt spid="4099">
                                            <p:txEl>
                                              <p:pRg st="1" end="1"/>
                                            </p:txEl>
                                          </p:spTgt>
                                        </p:tgtEl>
                                        <p:attrNameLst>
                                          <p:attrName>fillcolor</p:attrName>
                                        </p:attrNameLst>
                                      </p:cBhvr>
                                      <p:to>
                                        <a:srgbClr val="0070C0"/>
                                      </p:to>
                                    </p:animClr>
                                    <p:set>
                                      <p:cBhvr>
                                        <p:cTn id="8" dur="500" fill="hold"/>
                                        <p:tgtEl>
                                          <p:spTgt spid="4099">
                                            <p:txEl>
                                              <p:pRg st="1" end="1"/>
                                            </p:txEl>
                                          </p:spTgt>
                                        </p:tgtEl>
                                        <p:attrNameLst>
                                          <p:attrName>fill.type</p:attrName>
                                        </p:attrNameLst>
                                      </p:cBhvr>
                                      <p:to>
                                        <p:strVal val="solid"/>
                                      </p:to>
                                    </p:set>
                                    <p:set>
                                      <p:cBhvr>
                                        <p:cTn id="9" dur="500" fill="hold"/>
                                        <p:tgtEl>
                                          <p:spTgt spid="4099">
                                            <p:txEl>
                                              <p:pRg st="1" end="1"/>
                                            </p:txEl>
                                          </p:spTgt>
                                        </p:tgtEl>
                                        <p:attrNameLst>
                                          <p:attrName>fill.on</p:attrName>
                                        </p:attrNameLst>
                                      </p:cBhvr>
                                      <p:to>
                                        <p:strVal val="true"/>
                                      </p:to>
                                    </p:set>
                                  </p:childTnLst>
                                </p:cTn>
                              </p:par>
                            </p:childTnLst>
                          </p:cTn>
                        </p:par>
                        <p:par>
                          <p:cTn id="10" fill="hold">
                            <p:stCondLst>
                              <p:cond delay="500"/>
                            </p:stCondLst>
                            <p:childTnLst>
                              <p:par>
                                <p:cTn id="11" presetID="19" presetClass="emph" presetSubtype="0" fill="hold" nodeType="afterEffect">
                                  <p:stCondLst>
                                    <p:cond delay="0"/>
                                  </p:stCondLst>
                                  <p:childTnLst>
                                    <p:animClr clrSpc="rgb" dir="cw">
                                      <p:cBhvr override="childStyle">
                                        <p:cTn id="12" dur="500" fill="hold"/>
                                        <p:tgtEl>
                                          <p:spTgt spid="4099">
                                            <p:txEl>
                                              <p:pRg st="2" end="2"/>
                                            </p:txEl>
                                          </p:spTgt>
                                        </p:tgtEl>
                                        <p:attrNameLst>
                                          <p:attrName>style.color</p:attrName>
                                        </p:attrNameLst>
                                      </p:cBhvr>
                                      <p:to>
                                        <a:schemeClr val="bg1"/>
                                      </p:to>
                                    </p:animClr>
                                    <p:animClr clrSpc="rgb" dir="cw">
                                      <p:cBhvr>
                                        <p:cTn id="13" dur="500" fill="hold"/>
                                        <p:tgtEl>
                                          <p:spTgt spid="4099">
                                            <p:txEl>
                                              <p:pRg st="2" end="2"/>
                                            </p:txEl>
                                          </p:spTgt>
                                        </p:tgtEl>
                                        <p:attrNameLst>
                                          <p:attrName>fillcolor</p:attrName>
                                        </p:attrNameLst>
                                      </p:cBhvr>
                                      <p:to>
                                        <a:schemeClr val="bg1"/>
                                      </p:to>
                                    </p:animClr>
                                    <p:set>
                                      <p:cBhvr>
                                        <p:cTn id="14" dur="500" fill="hold"/>
                                        <p:tgtEl>
                                          <p:spTgt spid="4099">
                                            <p:txEl>
                                              <p:pRg st="2" end="2"/>
                                            </p:txEl>
                                          </p:spTgt>
                                        </p:tgtEl>
                                        <p:attrNameLst>
                                          <p:attrName>fill.type</p:attrName>
                                        </p:attrNameLst>
                                      </p:cBhvr>
                                      <p:to>
                                        <p:strVal val="solid"/>
                                      </p:to>
                                    </p:set>
                                    <p:set>
                                      <p:cBhvr>
                                        <p:cTn id="15" dur="500" fill="hold"/>
                                        <p:tgtEl>
                                          <p:spTgt spid="4099">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236" y="1916832"/>
            <a:ext cx="1943100" cy="2933700"/>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013850600"/>
              </p:ext>
            </p:extLst>
          </p:nvPr>
        </p:nvGraphicFramePr>
        <p:xfrm>
          <a:off x="1043608" y="1584000"/>
          <a:ext cx="829329" cy="4932000"/>
        </p:xfrm>
        <a:graphic>
          <a:graphicData uri="http://schemas.openxmlformats.org/drawingml/2006/table">
            <a:tbl>
              <a:tblPr firstRow="1" bandRow="1">
                <a:tableStyleId>{5C22544A-7EE6-4342-B048-85BDC9FD1C3A}</a:tableStyleId>
              </a:tblPr>
              <a:tblGrid>
                <a:gridCol w="829329"/>
              </a:tblGrid>
              <a:tr h="328800">
                <a:tc>
                  <a:txBody>
                    <a:bodyPr/>
                    <a:lstStyle/>
                    <a:p>
                      <a:r>
                        <a:rPr lang="en-GB" sz="1200" b="1" dirty="0" smtClean="0">
                          <a:solidFill>
                            <a:schemeClr val="bg1"/>
                          </a:solidFill>
                          <a:latin typeface="Lucida Sans" pitchFamily="34" charset="0"/>
                        </a:rPr>
                        <a:t>decibels</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120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110</a:t>
                      </a:r>
                      <a:endParaRPr lang="en-GB" sz="1200" b="1" dirty="0">
                        <a:solidFill>
                          <a:schemeClr val="bg1"/>
                        </a:solidFill>
                        <a:latin typeface="Lucida Sans" pitchFamily="34" charset="0"/>
                      </a:endParaRPr>
                    </a:p>
                  </a:txBody>
                  <a:tcPr marL="36000" marR="36000" marT="0" marB="0" anchorCtr="1">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100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90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80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70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60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50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40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30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20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10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-10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123" name="Rectangle 3"/>
          <p:cNvSpPr>
            <a:spLocks noGrp="1" noChangeArrowheads="1"/>
          </p:cNvSpPr>
          <p:nvPr>
            <p:ph type="body" idx="1"/>
          </p:nvPr>
        </p:nvSpPr>
        <p:spPr>
          <a:xfrm>
            <a:off x="323528" y="1196753"/>
            <a:ext cx="8424936" cy="504056"/>
          </a:xfrm>
        </p:spPr>
        <p:txBody>
          <a:bodyPr/>
          <a:lstStyle/>
          <a:p>
            <a:pPr algn="ctr">
              <a:buFontTx/>
              <a:buNone/>
            </a:pPr>
            <a:r>
              <a:rPr lang="en-GB" sz="2000" dirty="0" smtClean="0">
                <a:solidFill>
                  <a:srgbClr val="0070C0"/>
                </a:solidFill>
                <a:latin typeface="Lucida Sans" pitchFamily="34" charset="0"/>
              </a:rPr>
              <a:t>Loudness &amp; Dynamic Range</a:t>
            </a:r>
            <a:endParaRPr lang="en-GB" sz="2000" dirty="0">
              <a:solidFill>
                <a:srgbClr val="0070C0"/>
              </a:solidFill>
              <a:latin typeface="Lucida Sans"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36627108"/>
              </p:ext>
            </p:extLst>
          </p:nvPr>
        </p:nvGraphicFramePr>
        <p:xfrm>
          <a:off x="1706840" y="1997312"/>
          <a:ext cx="1857048" cy="4320001"/>
        </p:xfrm>
        <a:graphic>
          <a:graphicData uri="http://schemas.openxmlformats.org/drawingml/2006/table">
            <a:tbl>
              <a:tblPr firstRow="1" bandRow="1">
                <a:tableStyleId>{5C22544A-7EE6-4342-B048-85BDC9FD1C3A}</a:tableStyleId>
              </a:tblPr>
              <a:tblGrid>
                <a:gridCol w="1857048"/>
              </a:tblGrid>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103">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29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4293096"/>
            <a:ext cx="684464" cy="93610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3356992"/>
            <a:ext cx="862524" cy="129614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111" y="2979142"/>
            <a:ext cx="901769" cy="88190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5816" y="1916832"/>
            <a:ext cx="720080" cy="72008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8835" y="2270690"/>
            <a:ext cx="1268989" cy="65425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9712" y="4851147"/>
            <a:ext cx="441484" cy="810101"/>
          </a:xfrm>
          <a:prstGeom prst="rect">
            <a:avLst/>
          </a:prstGeom>
        </p:spPr>
      </p:pic>
      <p:grpSp>
        <p:nvGrpSpPr>
          <p:cNvPr id="19" name="Group 18"/>
          <p:cNvGrpSpPr/>
          <p:nvPr/>
        </p:nvGrpSpPr>
        <p:grpSpPr>
          <a:xfrm>
            <a:off x="251520" y="2051556"/>
            <a:ext cx="792088" cy="4195048"/>
            <a:chOff x="251520" y="2051556"/>
            <a:chExt cx="792088" cy="4195048"/>
          </a:xfrm>
        </p:grpSpPr>
        <p:cxnSp>
          <p:nvCxnSpPr>
            <p:cNvPr id="7" name="Straight Arrow Connector 6"/>
            <p:cNvCxnSpPr/>
            <p:nvPr/>
          </p:nvCxnSpPr>
          <p:spPr bwMode="auto">
            <a:xfrm flipV="1">
              <a:off x="675293" y="2492896"/>
              <a:ext cx="0" cy="3258373"/>
            </a:xfrm>
            <a:prstGeom prst="straightConnector1">
              <a:avLst/>
            </a:prstGeom>
            <a:solidFill>
              <a:schemeClr val="accent1"/>
            </a:solidFill>
            <a:ln w="28575" cap="flat" cmpd="sng" algn="ctr">
              <a:solidFill>
                <a:schemeClr val="bg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251520" y="2051556"/>
              <a:ext cx="792088" cy="369332"/>
            </a:xfrm>
            <a:prstGeom prst="rect">
              <a:avLst/>
            </a:prstGeom>
            <a:noFill/>
          </p:spPr>
          <p:txBody>
            <a:bodyPr wrap="square" rtlCol="0">
              <a:spAutoFit/>
            </a:bodyPr>
            <a:lstStyle/>
            <a:p>
              <a:r>
                <a:rPr lang="en-GB" sz="1800" i="1" dirty="0" smtClean="0">
                  <a:latin typeface="Lucida Sans" pitchFamily="34" charset="0"/>
                </a:rPr>
                <a:t>loud</a:t>
              </a:r>
              <a:endParaRPr lang="en-GB" sz="1800" i="1" dirty="0">
                <a:latin typeface="Lucida Sans" pitchFamily="34" charset="0"/>
              </a:endParaRPr>
            </a:p>
          </p:txBody>
        </p:sp>
        <p:sp>
          <p:nvSpPr>
            <p:cNvPr id="18" name="TextBox 17"/>
            <p:cNvSpPr txBox="1"/>
            <p:nvPr/>
          </p:nvSpPr>
          <p:spPr>
            <a:xfrm>
              <a:off x="251520" y="5877272"/>
              <a:ext cx="792088" cy="369332"/>
            </a:xfrm>
            <a:prstGeom prst="rect">
              <a:avLst/>
            </a:prstGeom>
            <a:noFill/>
          </p:spPr>
          <p:txBody>
            <a:bodyPr wrap="square" rtlCol="0">
              <a:spAutoFit/>
            </a:bodyPr>
            <a:lstStyle/>
            <a:p>
              <a:r>
                <a:rPr lang="en-GB" sz="1800" i="1" dirty="0" smtClean="0">
                  <a:latin typeface="Lucida Sans" pitchFamily="34" charset="0"/>
                </a:rPr>
                <a:t>soft</a:t>
              </a:r>
              <a:endParaRPr lang="en-GB" sz="1800" i="1" dirty="0">
                <a:latin typeface="Lucida Sans" pitchFamily="34" charset="0"/>
              </a:endParaRPr>
            </a:p>
          </p:txBody>
        </p:sp>
      </p:grpSp>
      <p:grpSp>
        <p:nvGrpSpPr>
          <p:cNvPr id="33" name="Group 32"/>
          <p:cNvGrpSpPr/>
          <p:nvPr/>
        </p:nvGrpSpPr>
        <p:grpSpPr>
          <a:xfrm>
            <a:off x="2396524" y="5382515"/>
            <a:ext cx="1095356" cy="872690"/>
            <a:chOff x="2405605" y="5382515"/>
            <a:chExt cx="1095356" cy="872690"/>
          </a:xfrm>
        </p:grpSpPr>
        <p:grpSp>
          <p:nvGrpSpPr>
            <p:cNvPr id="8" name="Group 7"/>
            <p:cNvGrpSpPr/>
            <p:nvPr/>
          </p:nvGrpSpPr>
          <p:grpSpPr>
            <a:xfrm rot="864315">
              <a:off x="2405605" y="5610896"/>
              <a:ext cx="1095356" cy="644309"/>
              <a:chOff x="1571663" y="5877272"/>
              <a:chExt cx="952842" cy="576064"/>
            </a:xfrm>
          </p:grpSpPr>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1663" y="5877272"/>
                <a:ext cx="612991" cy="576064"/>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3172890">
                <a:off x="2005381" y="5825454"/>
                <a:ext cx="358547" cy="679700"/>
              </a:xfrm>
              <a:prstGeom prst="rect">
                <a:avLst/>
              </a:prstGeom>
            </p:spPr>
          </p:pic>
        </p:grpSp>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97757">
              <a:off x="3067940" y="5382515"/>
              <a:ext cx="416348" cy="414497"/>
            </a:xfrm>
            <a:prstGeom prst="rect">
              <a:avLst/>
            </a:prstGeom>
          </p:spPr>
        </p:pic>
      </p:grpSp>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52120" y="1916832"/>
            <a:ext cx="1943100" cy="4410075"/>
          </a:xfrm>
          <a:prstGeom prst="rect">
            <a:avLst/>
          </a:prstGeom>
        </p:spPr>
      </p:pic>
      <p:sp>
        <p:nvSpPr>
          <p:cNvPr id="24"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How does a CI compare to normal hearing?</a:t>
            </a:r>
          </a:p>
        </p:txBody>
      </p:sp>
    </p:spTree>
    <p:extLst>
      <p:ext uri="{BB962C8B-B14F-4D97-AF65-F5344CB8AC3E}">
        <p14:creationId xmlns:p14="http://schemas.microsoft.com/office/powerpoint/2010/main" val="28321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nodeType="clickEffect">
                                  <p:stCondLst>
                                    <p:cond delay="0"/>
                                  </p:stCondLst>
                                  <p:childTnLst>
                                    <p:animEffect transition="out" filter="dissolve">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989290965"/>
              </p:ext>
            </p:extLst>
          </p:nvPr>
        </p:nvGraphicFramePr>
        <p:xfrm>
          <a:off x="1043608" y="1584000"/>
          <a:ext cx="829329" cy="4932000"/>
        </p:xfrm>
        <a:graphic>
          <a:graphicData uri="http://schemas.openxmlformats.org/drawingml/2006/table">
            <a:tbl>
              <a:tblPr firstRow="1" bandRow="1">
                <a:tableStyleId>{5C22544A-7EE6-4342-B048-85BDC9FD1C3A}</a:tableStyleId>
              </a:tblPr>
              <a:tblGrid>
                <a:gridCol w="829329"/>
              </a:tblGrid>
              <a:tr h="328800">
                <a:tc>
                  <a:txBody>
                    <a:bodyPr/>
                    <a:lstStyle/>
                    <a:p>
                      <a:r>
                        <a:rPr lang="en-GB" sz="1200" b="1" dirty="0" smtClean="0">
                          <a:solidFill>
                            <a:schemeClr val="bg1"/>
                          </a:solidFill>
                          <a:latin typeface="Lucida Sans" pitchFamily="34" charset="0"/>
                        </a:rPr>
                        <a:t>decibels</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120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110</a:t>
                      </a:r>
                      <a:endParaRPr lang="en-GB" sz="1200" b="1" dirty="0">
                        <a:solidFill>
                          <a:schemeClr val="bg1"/>
                        </a:solidFill>
                        <a:latin typeface="Lucida Sans" pitchFamily="34" charset="0"/>
                      </a:endParaRPr>
                    </a:p>
                  </a:txBody>
                  <a:tcPr marL="36000" marR="36000" marT="0" marB="0" anchorCtr="1">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100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90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80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70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60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50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40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30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20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10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800">
                <a:tc>
                  <a:txBody>
                    <a:bodyPr/>
                    <a:lstStyle/>
                    <a:p>
                      <a:r>
                        <a:rPr lang="en-GB" sz="1200" b="1" dirty="0" smtClean="0">
                          <a:solidFill>
                            <a:schemeClr val="bg1"/>
                          </a:solidFill>
                          <a:latin typeface="Lucida Sans" pitchFamily="34" charset="0"/>
                        </a:rPr>
                        <a:t>-10</a:t>
                      </a:r>
                      <a:endParaRPr lang="en-GB" sz="1200" b="1" dirty="0">
                        <a:solidFill>
                          <a:schemeClr val="bg1"/>
                        </a:solidFill>
                        <a:latin typeface="Lucida Sans" pitchFamily="34" charset="0"/>
                      </a:endParaRPr>
                    </a:p>
                  </a:txBody>
                  <a:tcPr marL="36000" marR="36000" marT="0" marB="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123" name="Rectangle 3"/>
          <p:cNvSpPr>
            <a:spLocks noGrp="1" noChangeArrowheads="1"/>
          </p:cNvSpPr>
          <p:nvPr>
            <p:ph type="body" idx="1"/>
          </p:nvPr>
        </p:nvSpPr>
        <p:spPr>
          <a:xfrm>
            <a:off x="323528" y="1196753"/>
            <a:ext cx="8424936" cy="504056"/>
          </a:xfrm>
        </p:spPr>
        <p:txBody>
          <a:bodyPr/>
          <a:lstStyle/>
          <a:p>
            <a:pPr algn="ctr">
              <a:buFontTx/>
              <a:buNone/>
            </a:pPr>
            <a:r>
              <a:rPr lang="en-GB" sz="2000" dirty="0" smtClean="0">
                <a:solidFill>
                  <a:srgbClr val="0070C0"/>
                </a:solidFill>
                <a:latin typeface="Lucida Sans" pitchFamily="34" charset="0"/>
              </a:rPr>
              <a:t>Loudness &amp; Dynamic Range</a:t>
            </a:r>
            <a:endParaRPr lang="en-GB" sz="2000" dirty="0">
              <a:solidFill>
                <a:srgbClr val="0070C0"/>
              </a:solidFill>
              <a:latin typeface="Lucida Sans"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32145310"/>
              </p:ext>
            </p:extLst>
          </p:nvPr>
        </p:nvGraphicFramePr>
        <p:xfrm>
          <a:off x="1706840" y="1997312"/>
          <a:ext cx="1857048" cy="4320001"/>
        </p:xfrm>
        <a:graphic>
          <a:graphicData uri="http://schemas.openxmlformats.org/drawingml/2006/table">
            <a:tbl>
              <a:tblPr firstRow="1" bandRow="1">
                <a:tableStyleId>{5C22544A-7EE6-4342-B048-85BDC9FD1C3A}</a:tableStyleId>
              </a:tblPr>
              <a:tblGrid>
                <a:gridCol w="1857048"/>
              </a:tblGrid>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96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103">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4294">
                <a:tc>
                  <a:txBody>
                    <a:bodyPr/>
                    <a:lstStyle/>
                    <a:p>
                      <a:endParaRPr lang="en-GB" sz="10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4293096"/>
            <a:ext cx="684464" cy="93610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3356992"/>
            <a:ext cx="862524" cy="129614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111" y="2979142"/>
            <a:ext cx="901769" cy="88190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5816" y="1916832"/>
            <a:ext cx="720080" cy="72008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8835" y="2270690"/>
            <a:ext cx="1268989" cy="654254"/>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9712" y="4851147"/>
            <a:ext cx="441484" cy="810101"/>
          </a:xfrm>
          <a:prstGeom prst="rect">
            <a:avLst/>
          </a:prstGeom>
        </p:spPr>
      </p:pic>
      <p:grpSp>
        <p:nvGrpSpPr>
          <p:cNvPr id="19" name="Group 18"/>
          <p:cNvGrpSpPr/>
          <p:nvPr/>
        </p:nvGrpSpPr>
        <p:grpSpPr>
          <a:xfrm>
            <a:off x="251520" y="2051556"/>
            <a:ext cx="792088" cy="4195048"/>
            <a:chOff x="251520" y="2051556"/>
            <a:chExt cx="792088" cy="4195048"/>
          </a:xfrm>
        </p:grpSpPr>
        <p:cxnSp>
          <p:nvCxnSpPr>
            <p:cNvPr id="7" name="Straight Arrow Connector 6"/>
            <p:cNvCxnSpPr/>
            <p:nvPr/>
          </p:nvCxnSpPr>
          <p:spPr bwMode="auto">
            <a:xfrm flipV="1">
              <a:off x="675293" y="2492896"/>
              <a:ext cx="0" cy="3258373"/>
            </a:xfrm>
            <a:prstGeom prst="straightConnector1">
              <a:avLst/>
            </a:prstGeom>
            <a:solidFill>
              <a:schemeClr val="accent1"/>
            </a:solidFill>
            <a:ln w="28575" cap="flat" cmpd="sng" algn="ctr">
              <a:solidFill>
                <a:schemeClr val="bg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251520" y="2051556"/>
              <a:ext cx="792088" cy="369332"/>
            </a:xfrm>
            <a:prstGeom prst="rect">
              <a:avLst/>
            </a:prstGeom>
            <a:noFill/>
          </p:spPr>
          <p:txBody>
            <a:bodyPr wrap="square" rtlCol="0">
              <a:spAutoFit/>
            </a:bodyPr>
            <a:lstStyle/>
            <a:p>
              <a:r>
                <a:rPr lang="en-GB" sz="1800" i="1" dirty="0" smtClean="0">
                  <a:latin typeface="Lucida Sans" pitchFamily="34" charset="0"/>
                </a:rPr>
                <a:t>loud</a:t>
              </a:r>
              <a:endParaRPr lang="en-GB" sz="1800" i="1" dirty="0">
                <a:latin typeface="Lucida Sans" pitchFamily="34" charset="0"/>
              </a:endParaRPr>
            </a:p>
          </p:txBody>
        </p:sp>
        <p:sp>
          <p:nvSpPr>
            <p:cNvPr id="18" name="TextBox 17"/>
            <p:cNvSpPr txBox="1"/>
            <p:nvPr/>
          </p:nvSpPr>
          <p:spPr>
            <a:xfrm>
              <a:off x="251520" y="5877272"/>
              <a:ext cx="792088" cy="369332"/>
            </a:xfrm>
            <a:prstGeom prst="rect">
              <a:avLst/>
            </a:prstGeom>
            <a:noFill/>
          </p:spPr>
          <p:txBody>
            <a:bodyPr wrap="square" rtlCol="0">
              <a:spAutoFit/>
            </a:bodyPr>
            <a:lstStyle/>
            <a:p>
              <a:r>
                <a:rPr lang="en-GB" sz="1800" i="1" dirty="0" smtClean="0">
                  <a:latin typeface="Lucida Sans" pitchFamily="34" charset="0"/>
                </a:rPr>
                <a:t>soft</a:t>
              </a:r>
              <a:endParaRPr lang="en-GB" sz="1800" i="1" dirty="0">
                <a:latin typeface="Lucida Sans" pitchFamily="34" charset="0"/>
              </a:endParaRPr>
            </a:p>
          </p:txBody>
        </p:sp>
      </p:grpSp>
      <p:grpSp>
        <p:nvGrpSpPr>
          <p:cNvPr id="33" name="Group 32"/>
          <p:cNvGrpSpPr/>
          <p:nvPr/>
        </p:nvGrpSpPr>
        <p:grpSpPr>
          <a:xfrm>
            <a:off x="2405605" y="5382515"/>
            <a:ext cx="1095356" cy="872690"/>
            <a:chOff x="2405605" y="5382515"/>
            <a:chExt cx="1095356" cy="872690"/>
          </a:xfrm>
        </p:grpSpPr>
        <p:grpSp>
          <p:nvGrpSpPr>
            <p:cNvPr id="8" name="Group 7"/>
            <p:cNvGrpSpPr/>
            <p:nvPr/>
          </p:nvGrpSpPr>
          <p:grpSpPr>
            <a:xfrm rot="864315">
              <a:off x="2405605" y="5610896"/>
              <a:ext cx="1095356" cy="644309"/>
              <a:chOff x="1571663" y="5877272"/>
              <a:chExt cx="952842" cy="576064"/>
            </a:xfrm>
          </p:grpSpPr>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1663" y="5877272"/>
                <a:ext cx="612991" cy="576064"/>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172890">
                <a:off x="2005381" y="5825454"/>
                <a:ext cx="358547" cy="679700"/>
              </a:xfrm>
              <a:prstGeom prst="rect">
                <a:avLst/>
              </a:prstGeom>
            </p:spPr>
          </p:pic>
        </p:grpSp>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997757">
              <a:off x="3067940" y="5382515"/>
              <a:ext cx="416348" cy="414497"/>
            </a:xfrm>
            <a:prstGeom prst="rect">
              <a:avLst/>
            </a:prstGeom>
          </p:spPr>
        </p:pic>
      </p:grpSp>
      <p:pic>
        <p:nvPicPr>
          <p:cNvPr id="34" name="Picture 33"/>
          <p:cNvPicPr>
            <a:picLocks noChangeAspect="1"/>
          </p:cNvPicPr>
          <p:nvPr/>
        </p:nvPicPr>
        <p:blipFill rotWithShape="1">
          <a:blip r:embed="rId12">
            <a:extLst>
              <a:ext uri="{28A0092B-C50C-407E-A947-70E740481C1C}">
                <a14:useLocalDpi xmlns:a14="http://schemas.microsoft.com/office/drawing/2010/main" val="0"/>
              </a:ext>
            </a:extLst>
          </a:blip>
          <a:srcRect b="33456"/>
          <a:stretch/>
        </p:blipFill>
        <p:spPr>
          <a:xfrm>
            <a:off x="5653237" y="3140968"/>
            <a:ext cx="1942885" cy="648072"/>
          </a:xfrm>
          <a:prstGeom prst="rect">
            <a:avLst/>
          </a:prstGeom>
        </p:spPr>
      </p:pic>
      <p:cxnSp>
        <p:nvCxnSpPr>
          <p:cNvPr id="9" name="Straight Arrow Connector 8"/>
          <p:cNvCxnSpPr/>
          <p:nvPr/>
        </p:nvCxnSpPr>
        <p:spPr bwMode="auto">
          <a:xfrm>
            <a:off x="3635896" y="2051556"/>
            <a:ext cx="2017341" cy="1089412"/>
          </a:xfrm>
          <a:prstGeom prst="straightConnector1">
            <a:avLst/>
          </a:prstGeom>
          <a:ln w="28575">
            <a:solidFill>
              <a:schemeClr val="bg1"/>
            </a:solidFill>
            <a:tailEnd type="arrow"/>
          </a:ln>
          <a:extLst/>
        </p:spPr>
        <p:style>
          <a:lnRef idx="1">
            <a:schemeClr val="accent3"/>
          </a:lnRef>
          <a:fillRef idx="0">
            <a:schemeClr val="accent3"/>
          </a:fillRef>
          <a:effectRef idx="0">
            <a:schemeClr val="accent3"/>
          </a:effectRef>
          <a:fontRef idx="minor">
            <a:schemeClr val="tx1"/>
          </a:fontRef>
        </p:style>
      </p:cxnSp>
      <p:cxnSp>
        <p:nvCxnSpPr>
          <p:cNvPr id="24" name="Straight Arrow Connector 23"/>
          <p:cNvCxnSpPr/>
          <p:nvPr/>
        </p:nvCxnSpPr>
        <p:spPr bwMode="auto">
          <a:xfrm flipV="1">
            <a:off x="3635896" y="3789040"/>
            <a:ext cx="2017341" cy="972108"/>
          </a:xfrm>
          <a:prstGeom prst="straightConnector1">
            <a:avLst/>
          </a:prstGeom>
          <a:ln w="28575">
            <a:solidFill>
              <a:schemeClr val="bg1"/>
            </a:solidFill>
            <a:tailEnd type="arrow"/>
          </a:ln>
          <a:extLst/>
        </p:spPr>
        <p:style>
          <a:lnRef idx="1">
            <a:schemeClr val="accent3"/>
          </a:lnRef>
          <a:fillRef idx="0">
            <a:schemeClr val="accent3"/>
          </a:fillRef>
          <a:effectRef idx="0">
            <a:schemeClr val="accent3"/>
          </a:effectRef>
          <a:fontRef idx="minor">
            <a:schemeClr val="tx1"/>
          </a:fontRef>
        </p:style>
      </p:cxnSp>
      <p:sp>
        <p:nvSpPr>
          <p:cNvPr id="26" name="TextBox 25"/>
          <p:cNvSpPr txBox="1"/>
          <p:nvPr/>
        </p:nvSpPr>
        <p:spPr>
          <a:xfrm>
            <a:off x="5652120" y="2636912"/>
            <a:ext cx="1799986" cy="384721"/>
          </a:xfrm>
          <a:prstGeom prst="rect">
            <a:avLst/>
          </a:prstGeom>
          <a:noFill/>
        </p:spPr>
        <p:txBody>
          <a:bodyPr wrap="square" rtlCol="0">
            <a:spAutoFit/>
          </a:bodyPr>
          <a:lstStyle/>
          <a:p>
            <a:r>
              <a:rPr lang="en-GB" sz="1900" dirty="0" smtClean="0">
                <a:latin typeface="Lucida Sans" pitchFamily="34" charset="0"/>
              </a:rPr>
              <a:t>~20 dB range</a:t>
            </a:r>
            <a:endParaRPr lang="en-GB" sz="1900" dirty="0">
              <a:latin typeface="Lucida Sans" pitchFamily="34" charset="0"/>
            </a:endParaRPr>
          </a:p>
        </p:txBody>
      </p:sp>
      <p:sp>
        <p:nvSpPr>
          <p:cNvPr id="27"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How does a CI compare to normal hearing?</a:t>
            </a:r>
          </a:p>
        </p:txBody>
      </p:sp>
    </p:spTree>
    <p:extLst>
      <p:ext uri="{BB962C8B-B14F-4D97-AF65-F5344CB8AC3E}">
        <p14:creationId xmlns:p14="http://schemas.microsoft.com/office/powerpoint/2010/main" val="261915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4190"/>
          <a:stretch/>
        </p:blipFill>
        <p:spPr>
          <a:xfrm flipH="1">
            <a:off x="-36512" y="0"/>
            <a:ext cx="5579840" cy="6885384"/>
          </a:xfrm>
          <a:prstGeom prst="rect">
            <a:avLst/>
          </a:prstGeom>
        </p:spPr>
      </p:pic>
      <p:sp useBgFill="1">
        <p:nvSpPr>
          <p:cNvPr id="8" name="Rectangle 7"/>
          <p:cNvSpPr/>
          <p:nvPr/>
        </p:nvSpPr>
        <p:spPr bwMode="auto">
          <a:xfrm>
            <a:off x="-36512" y="0"/>
            <a:ext cx="9180512" cy="1772816"/>
          </a:xfrm>
          <a:prstGeom prst="rect">
            <a:avLst/>
          </a:prstGeom>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5123" name="Rectangle 3"/>
          <p:cNvSpPr>
            <a:spLocks noGrp="1" noChangeArrowheads="1"/>
          </p:cNvSpPr>
          <p:nvPr>
            <p:ph type="body" idx="1"/>
          </p:nvPr>
        </p:nvSpPr>
        <p:spPr>
          <a:xfrm>
            <a:off x="323528" y="1196753"/>
            <a:ext cx="8424936" cy="504056"/>
          </a:xfrm>
        </p:spPr>
        <p:txBody>
          <a:bodyPr/>
          <a:lstStyle/>
          <a:p>
            <a:pPr algn="ctr">
              <a:buFontTx/>
              <a:buNone/>
            </a:pPr>
            <a:r>
              <a:rPr lang="en-GB" sz="2000" dirty="0" smtClean="0">
                <a:solidFill>
                  <a:srgbClr val="0070C0"/>
                </a:solidFill>
                <a:latin typeface="Lucida Sans" pitchFamily="34" charset="0"/>
              </a:rPr>
              <a:t>Pitch</a:t>
            </a:r>
            <a:endParaRPr lang="en-GB" sz="2000" dirty="0">
              <a:solidFill>
                <a:srgbClr val="0070C0"/>
              </a:solidFill>
              <a:latin typeface="Lucida Sans" pitchFamily="34" charset="0"/>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784" y="3212976"/>
            <a:ext cx="1312164" cy="1224153"/>
          </a:xfrm>
          <a:prstGeom prst="rect">
            <a:avLst/>
          </a:prstGeom>
        </p:spPr>
      </p:pic>
      <p:sp>
        <p:nvSpPr>
          <p:cNvPr id="10"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How does a CI compare to normal hearing?</a:t>
            </a:r>
          </a:p>
        </p:txBody>
      </p:sp>
      <p:cxnSp>
        <p:nvCxnSpPr>
          <p:cNvPr id="9" name="Straight Connector 8"/>
          <p:cNvCxnSpPr>
            <a:stCxn id="22" idx="0"/>
          </p:cNvCxnSpPr>
          <p:nvPr/>
        </p:nvCxnSpPr>
        <p:spPr bwMode="auto">
          <a:xfrm flipH="1">
            <a:off x="519768" y="3212976"/>
            <a:ext cx="5991098" cy="1080120"/>
          </a:xfrm>
          <a:prstGeom prst="line">
            <a:avLst/>
          </a:prstGeom>
          <a:solidFill>
            <a:schemeClr val="accent1"/>
          </a:solidFill>
          <a:ln w="50800"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stCxn id="22" idx="2"/>
          </p:cNvCxnSpPr>
          <p:nvPr/>
        </p:nvCxnSpPr>
        <p:spPr bwMode="auto">
          <a:xfrm flipH="1">
            <a:off x="597126" y="4437129"/>
            <a:ext cx="5913740" cy="720063"/>
          </a:xfrm>
          <a:prstGeom prst="line">
            <a:avLst/>
          </a:prstGeom>
          <a:solidFill>
            <a:schemeClr val="accent1"/>
          </a:solidFill>
          <a:ln w="50800"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6878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2000"/>
                                        <p:tgtEl>
                                          <p:spTgt spid="1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28" y="4737338"/>
            <a:ext cx="7110051" cy="862372"/>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3783715"/>
            <a:ext cx="8568952" cy="449567"/>
          </a:xfrm>
          <a:prstGeom prst="rect">
            <a:avLst/>
          </a:prstGeom>
        </p:spPr>
      </p:pic>
      <p:pic>
        <p:nvPicPr>
          <p:cNvPr id="8" name="Picture 7"/>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076082" y="3985959"/>
            <a:ext cx="4456358" cy="90000"/>
          </a:xfrm>
          <a:prstGeom prst="rect">
            <a:avLst/>
          </a:prstGeom>
        </p:spPr>
      </p:pic>
      <p:sp>
        <p:nvSpPr>
          <p:cNvPr id="34" name="TextBox 33"/>
          <p:cNvSpPr txBox="1"/>
          <p:nvPr/>
        </p:nvSpPr>
        <p:spPr>
          <a:xfrm>
            <a:off x="107504" y="5673442"/>
            <a:ext cx="2088232" cy="646331"/>
          </a:xfrm>
          <a:prstGeom prst="rect">
            <a:avLst/>
          </a:prstGeom>
          <a:noFill/>
        </p:spPr>
        <p:txBody>
          <a:bodyPr wrap="square" rtlCol="0">
            <a:spAutoFit/>
          </a:bodyPr>
          <a:lstStyle/>
          <a:p>
            <a:r>
              <a:rPr lang="en-GB" sz="1800" i="1" dirty="0">
                <a:latin typeface="Lucida Sans" pitchFamily="34" charset="0"/>
              </a:rPr>
              <a:t>l</a:t>
            </a:r>
            <a:r>
              <a:rPr lang="en-GB" sz="1800" i="1" dirty="0" smtClean="0">
                <a:latin typeface="Lucida Sans" pitchFamily="34" charset="0"/>
              </a:rPr>
              <a:t>ow pitch region in cochlea</a:t>
            </a:r>
            <a:endParaRPr lang="en-GB" sz="1800" i="1" dirty="0">
              <a:latin typeface="Lucida Sans" pitchFamily="34" charset="0"/>
            </a:endParaRPr>
          </a:p>
        </p:txBody>
      </p:sp>
      <p:sp>
        <p:nvSpPr>
          <p:cNvPr id="36" name="Trapezoid 35"/>
          <p:cNvSpPr/>
          <p:nvPr/>
        </p:nvSpPr>
        <p:spPr bwMode="auto">
          <a:xfrm>
            <a:off x="3635896"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608" y="2422612"/>
            <a:ext cx="7110051" cy="862372"/>
          </a:xfrm>
          <a:prstGeom prst="rect">
            <a:avLst/>
          </a:prstGeom>
        </p:spPr>
      </p:pic>
      <p:sp>
        <p:nvSpPr>
          <p:cNvPr id="39" name="Trapezoid 38"/>
          <p:cNvSpPr/>
          <p:nvPr/>
        </p:nvSpPr>
        <p:spPr bwMode="auto">
          <a:xfrm rot="10800000">
            <a:off x="3923929" y="2433082"/>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40" name="TextBox 39"/>
          <p:cNvSpPr txBox="1"/>
          <p:nvPr/>
        </p:nvSpPr>
        <p:spPr>
          <a:xfrm>
            <a:off x="107504" y="1960964"/>
            <a:ext cx="2088232" cy="369332"/>
          </a:xfrm>
          <a:prstGeom prst="rect">
            <a:avLst/>
          </a:prstGeom>
          <a:noFill/>
        </p:spPr>
        <p:txBody>
          <a:bodyPr wrap="square" rtlCol="0">
            <a:spAutoFit/>
          </a:bodyPr>
          <a:lstStyle/>
          <a:p>
            <a:r>
              <a:rPr lang="en-GB" sz="1800" i="1" dirty="0">
                <a:latin typeface="Lucida Sans" pitchFamily="34" charset="0"/>
              </a:rPr>
              <a:t>l</a:t>
            </a:r>
            <a:r>
              <a:rPr lang="en-GB" sz="1800" i="1" dirty="0" smtClean="0">
                <a:latin typeface="Lucida Sans" pitchFamily="34" charset="0"/>
              </a:rPr>
              <a:t>ow pitch info</a:t>
            </a:r>
            <a:endParaRPr lang="en-GB" sz="1800" i="1" dirty="0">
              <a:latin typeface="Lucida Sans" pitchFamily="34" charset="0"/>
            </a:endParaRPr>
          </a:p>
        </p:txBody>
      </p:sp>
      <p:sp>
        <p:nvSpPr>
          <p:cNvPr id="41" name="TextBox 40"/>
          <p:cNvSpPr txBox="1"/>
          <p:nvPr/>
        </p:nvSpPr>
        <p:spPr>
          <a:xfrm>
            <a:off x="6372200" y="1952689"/>
            <a:ext cx="2088232" cy="369332"/>
          </a:xfrm>
          <a:prstGeom prst="rect">
            <a:avLst/>
          </a:prstGeom>
          <a:noFill/>
        </p:spPr>
        <p:txBody>
          <a:bodyPr wrap="square" rtlCol="0">
            <a:spAutoFit/>
          </a:bodyPr>
          <a:lstStyle/>
          <a:p>
            <a:r>
              <a:rPr lang="en-GB" sz="1800" i="1" dirty="0" smtClean="0">
                <a:latin typeface="Lucida Sans" pitchFamily="34" charset="0"/>
              </a:rPr>
              <a:t>high pitch info</a:t>
            </a:r>
            <a:endParaRPr lang="en-GB" sz="1800" i="1" dirty="0">
              <a:latin typeface="Lucida Sans" pitchFamily="34" charset="0"/>
            </a:endParaRPr>
          </a:p>
        </p:txBody>
      </p:sp>
      <p:sp>
        <p:nvSpPr>
          <p:cNvPr id="42" name="TextBox 41"/>
          <p:cNvSpPr txBox="1"/>
          <p:nvPr/>
        </p:nvSpPr>
        <p:spPr>
          <a:xfrm>
            <a:off x="6372200" y="5673442"/>
            <a:ext cx="2304256" cy="646331"/>
          </a:xfrm>
          <a:prstGeom prst="rect">
            <a:avLst/>
          </a:prstGeom>
          <a:noFill/>
        </p:spPr>
        <p:txBody>
          <a:bodyPr wrap="square" rtlCol="0">
            <a:spAutoFit/>
          </a:bodyPr>
          <a:lstStyle/>
          <a:p>
            <a:r>
              <a:rPr lang="en-GB" sz="1800" i="1" dirty="0" smtClean="0">
                <a:latin typeface="Lucida Sans" pitchFamily="34" charset="0"/>
              </a:rPr>
              <a:t>high pitch region in cochlea</a:t>
            </a:r>
            <a:endParaRPr lang="en-GB" sz="1800" i="1" dirty="0">
              <a:latin typeface="Lucida Sans" pitchFamily="34" charset="0"/>
            </a:endParaRPr>
          </a:p>
        </p:txBody>
      </p:sp>
      <p:sp>
        <p:nvSpPr>
          <p:cNvPr id="44" name="Trapezoid 43"/>
          <p:cNvSpPr/>
          <p:nvPr/>
        </p:nvSpPr>
        <p:spPr bwMode="auto">
          <a:xfrm rot="10800000">
            <a:off x="4183158" y="2420888"/>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45" name="Trapezoid 44"/>
          <p:cNvSpPr/>
          <p:nvPr/>
        </p:nvSpPr>
        <p:spPr bwMode="auto">
          <a:xfrm rot="10800000">
            <a:off x="4442387" y="2420888"/>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46" name="Trapezoid 45"/>
          <p:cNvSpPr/>
          <p:nvPr/>
        </p:nvSpPr>
        <p:spPr bwMode="auto">
          <a:xfrm rot="10800000">
            <a:off x="4701616" y="2420888"/>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47" name="Trapezoid 46"/>
          <p:cNvSpPr/>
          <p:nvPr/>
        </p:nvSpPr>
        <p:spPr bwMode="auto">
          <a:xfrm rot="10800000">
            <a:off x="4960845" y="2420888"/>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48" name="Trapezoid 47"/>
          <p:cNvSpPr/>
          <p:nvPr/>
        </p:nvSpPr>
        <p:spPr bwMode="auto">
          <a:xfrm rot="10800000">
            <a:off x="5220074" y="2429647"/>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49" name="Trapezoid 48"/>
          <p:cNvSpPr/>
          <p:nvPr/>
        </p:nvSpPr>
        <p:spPr bwMode="auto">
          <a:xfrm rot="10800000">
            <a:off x="5479303" y="2429647"/>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50" name="Trapezoid 49"/>
          <p:cNvSpPr/>
          <p:nvPr/>
        </p:nvSpPr>
        <p:spPr bwMode="auto">
          <a:xfrm rot="10800000">
            <a:off x="5738532" y="2429647"/>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51" name="Trapezoid 50"/>
          <p:cNvSpPr/>
          <p:nvPr/>
        </p:nvSpPr>
        <p:spPr bwMode="auto">
          <a:xfrm rot="10800000">
            <a:off x="5997761" y="2429647"/>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52" name="Trapezoid 51"/>
          <p:cNvSpPr/>
          <p:nvPr/>
        </p:nvSpPr>
        <p:spPr bwMode="auto">
          <a:xfrm rot="10800000">
            <a:off x="6256990" y="2420888"/>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53" name="Trapezoid 52"/>
          <p:cNvSpPr/>
          <p:nvPr/>
        </p:nvSpPr>
        <p:spPr bwMode="auto">
          <a:xfrm rot="10800000">
            <a:off x="6516219" y="2429647"/>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54" name="Trapezoid 53"/>
          <p:cNvSpPr/>
          <p:nvPr/>
        </p:nvSpPr>
        <p:spPr bwMode="auto">
          <a:xfrm rot="10800000">
            <a:off x="6775448" y="2420888"/>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55" name="Trapezoid 54"/>
          <p:cNvSpPr/>
          <p:nvPr/>
        </p:nvSpPr>
        <p:spPr bwMode="auto">
          <a:xfrm rot="10800000">
            <a:off x="7034677" y="2420888"/>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56" name="Trapezoid 55"/>
          <p:cNvSpPr/>
          <p:nvPr/>
        </p:nvSpPr>
        <p:spPr bwMode="auto">
          <a:xfrm rot="10800000">
            <a:off x="7293906" y="2420888"/>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57" name="Trapezoid 56"/>
          <p:cNvSpPr/>
          <p:nvPr/>
        </p:nvSpPr>
        <p:spPr bwMode="auto">
          <a:xfrm rot="10800000">
            <a:off x="7553135" y="2420888"/>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58" name="Trapezoid 57"/>
          <p:cNvSpPr/>
          <p:nvPr/>
        </p:nvSpPr>
        <p:spPr bwMode="auto">
          <a:xfrm rot="10800000">
            <a:off x="7812361" y="2420888"/>
            <a:ext cx="378780" cy="1575416"/>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33" name="Oval 32"/>
          <p:cNvSpPr/>
          <p:nvPr/>
        </p:nvSpPr>
        <p:spPr bwMode="auto">
          <a:xfrm>
            <a:off x="4211960" y="3157200"/>
            <a:ext cx="107075" cy="113054"/>
          </a:xfrm>
          <a:prstGeom prst="ellipse">
            <a:avLst/>
          </a:prstGeom>
          <a:solidFill>
            <a:srgbClr val="C00000"/>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60" name="Oval 59"/>
          <p:cNvSpPr/>
          <p:nvPr/>
        </p:nvSpPr>
        <p:spPr bwMode="auto">
          <a:xfrm>
            <a:off x="3474000" y="5445224"/>
            <a:ext cx="107075" cy="113054"/>
          </a:xfrm>
          <a:prstGeom prst="ellipse">
            <a:avLst/>
          </a:prstGeom>
          <a:solidFill>
            <a:srgbClr val="C00000"/>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61" name="Trapezoid 60"/>
          <p:cNvSpPr/>
          <p:nvPr/>
        </p:nvSpPr>
        <p:spPr bwMode="auto">
          <a:xfrm>
            <a:off x="3924056"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62" name="Trapezoid 61"/>
          <p:cNvSpPr/>
          <p:nvPr/>
        </p:nvSpPr>
        <p:spPr bwMode="auto">
          <a:xfrm>
            <a:off x="4181218"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63" name="Trapezoid 62"/>
          <p:cNvSpPr/>
          <p:nvPr/>
        </p:nvSpPr>
        <p:spPr bwMode="auto">
          <a:xfrm>
            <a:off x="4438380"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64" name="Trapezoid 63"/>
          <p:cNvSpPr/>
          <p:nvPr/>
        </p:nvSpPr>
        <p:spPr bwMode="auto">
          <a:xfrm>
            <a:off x="4695542"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65" name="Trapezoid 64"/>
          <p:cNvSpPr/>
          <p:nvPr/>
        </p:nvSpPr>
        <p:spPr bwMode="auto">
          <a:xfrm>
            <a:off x="4952704"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66" name="Trapezoid 65"/>
          <p:cNvSpPr/>
          <p:nvPr/>
        </p:nvSpPr>
        <p:spPr bwMode="auto">
          <a:xfrm>
            <a:off x="5209866"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67" name="Trapezoid 66"/>
          <p:cNvSpPr/>
          <p:nvPr/>
        </p:nvSpPr>
        <p:spPr bwMode="auto">
          <a:xfrm>
            <a:off x="5467028"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68" name="Trapezoid 67"/>
          <p:cNvSpPr/>
          <p:nvPr/>
        </p:nvSpPr>
        <p:spPr bwMode="auto">
          <a:xfrm>
            <a:off x="5724190"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69" name="Trapezoid 68"/>
          <p:cNvSpPr/>
          <p:nvPr/>
        </p:nvSpPr>
        <p:spPr bwMode="auto">
          <a:xfrm>
            <a:off x="5981352"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70" name="Trapezoid 69"/>
          <p:cNvSpPr/>
          <p:nvPr/>
        </p:nvSpPr>
        <p:spPr bwMode="auto">
          <a:xfrm>
            <a:off x="6238514"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71" name="Trapezoid 70"/>
          <p:cNvSpPr/>
          <p:nvPr/>
        </p:nvSpPr>
        <p:spPr bwMode="auto">
          <a:xfrm>
            <a:off x="6495676"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72" name="Trapezoid 71"/>
          <p:cNvSpPr/>
          <p:nvPr/>
        </p:nvSpPr>
        <p:spPr bwMode="auto">
          <a:xfrm>
            <a:off x="6752838"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73" name="Trapezoid 72"/>
          <p:cNvSpPr/>
          <p:nvPr/>
        </p:nvSpPr>
        <p:spPr bwMode="auto">
          <a:xfrm>
            <a:off x="7010000"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74" name="Trapezoid 73"/>
          <p:cNvSpPr/>
          <p:nvPr/>
        </p:nvSpPr>
        <p:spPr bwMode="auto">
          <a:xfrm>
            <a:off x="7267162"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75" name="Trapezoid 74"/>
          <p:cNvSpPr/>
          <p:nvPr/>
        </p:nvSpPr>
        <p:spPr bwMode="auto">
          <a:xfrm>
            <a:off x="7524328" y="4029541"/>
            <a:ext cx="935976" cy="1559699"/>
          </a:xfrm>
          <a:prstGeom prst="trapezoid">
            <a:avLst>
              <a:gd name="adj" fmla="val 50000"/>
            </a:avLst>
          </a:prstGeom>
          <a:solidFill>
            <a:srgbClr val="FFC000">
              <a:alpha val="50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59" name="TextBox 58"/>
          <p:cNvSpPr txBox="1"/>
          <p:nvPr/>
        </p:nvSpPr>
        <p:spPr>
          <a:xfrm>
            <a:off x="2905548" y="1948770"/>
            <a:ext cx="2674564" cy="369332"/>
          </a:xfrm>
          <a:prstGeom prst="rect">
            <a:avLst/>
          </a:prstGeom>
          <a:noFill/>
        </p:spPr>
        <p:txBody>
          <a:bodyPr wrap="square" rtlCol="0">
            <a:spAutoFit/>
          </a:bodyPr>
          <a:lstStyle/>
          <a:p>
            <a:r>
              <a:rPr lang="en-GB" sz="1800" dirty="0" smtClean="0">
                <a:solidFill>
                  <a:srgbClr val="0070C0"/>
                </a:solidFill>
                <a:latin typeface="Lucida Sans" pitchFamily="34" charset="0"/>
              </a:rPr>
              <a:t>CI input</a:t>
            </a:r>
            <a:endParaRPr lang="en-GB" sz="1800" dirty="0">
              <a:solidFill>
                <a:srgbClr val="0070C0"/>
              </a:solidFill>
              <a:latin typeface="Lucida Sans" pitchFamily="34" charset="0"/>
            </a:endParaRPr>
          </a:p>
        </p:txBody>
      </p:sp>
      <p:sp>
        <p:nvSpPr>
          <p:cNvPr id="76" name="TextBox 75"/>
          <p:cNvSpPr txBox="1"/>
          <p:nvPr/>
        </p:nvSpPr>
        <p:spPr>
          <a:xfrm>
            <a:off x="2905548" y="5693186"/>
            <a:ext cx="2674564" cy="369332"/>
          </a:xfrm>
          <a:prstGeom prst="rect">
            <a:avLst/>
          </a:prstGeom>
          <a:noFill/>
        </p:spPr>
        <p:txBody>
          <a:bodyPr wrap="square" rtlCol="0">
            <a:spAutoFit/>
          </a:bodyPr>
          <a:lstStyle/>
          <a:p>
            <a:r>
              <a:rPr lang="en-GB" sz="1800" dirty="0" smtClean="0">
                <a:solidFill>
                  <a:srgbClr val="0070C0"/>
                </a:solidFill>
                <a:latin typeface="Lucida Sans" pitchFamily="34" charset="0"/>
              </a:rPr>
              <a:t>CI output</a:t>
            </a:r>
            <a:endParaRPr lang="en-GB" sz="1800" dirty="0">
              <a:solidFill>
                <a:srgbClr val="0070C0"/>
              </a:solidFill>
              <a:latin typeface="Lucida Sans" pitchFamily="34" charset="0"/>
            </a:endParaRPr>
          </a:p>
        </p:txBody>
      </p:sp>
      <p:pic>
        <p:nvPicPr>
          <p:cNvPr id="2" name="Piano_c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452048" y="2629390"/>
            <a:ext cx="448816" cy="448816"/>
          </a:xfrm>
          <a:prstGeom prst="rect">
            <a:avLst/>
          </a:prstGeom>
        </p:spPr>
      </p:pic>
      <p:pic>
        <p:nvPicPr>
          <p:cNvPr id="6" name="S18_Piano_c4.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452048" y="4949068"/>
            <a:ext cx="438912" cy="438912"/>
          </a:xfrm>
          <a:prstGeom prst="rect">
            <a:avLst/>
          </a:prstGeom>
        </p:spPr>
      </p:pic>
      <p:sp>
        <p:nvSpPr>
          <p:cNvPr id="78" name="Rectangle 3"/>
          <p:cNvSpPr txBox="1">
            <a:spLocks noChangeArrowheads="1"/>
          </p:cNvSpPr>
          <p:nvPr/>
        </p:nvSpPr>
        <p:spPr bwMode="auto">
          <a:xfrm>
            <a:off x="323528" y="1196753"/>
            <a:ext cx="842493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buFontTx/>
              <a:buNone/>
            </a:pPr>
            <a:r>
              <a:rPr lang="en-GB" sz="2000" smtClean="0">
                <a:solidFill>
                  <a:srgbClr val="0070C0"/>
                </a:solidFill>
                <a:latin typeface="Lucida Sans" pitchFamily="34" charset="0"/>
              </a:rPr>
              <a:t>Pitch</a:t>
            </a:r>
            <a:endParaRPr lang="en-GB" sz="2000" dirty="0">
              <a:solidFill>
                <a:srgbClr val="0070C0"/>
              </a:solidFill>
              <a:latin typeface="Lucida Sans" pitchFamily="34" charset="0"/>
            </a:endParaRPr>
          </a:p>
        </p:txBody>
      </p:sp>
      <p:sp>
        <p:nvSpPr>
          <p:cNvPr id="79"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How does a CI compare to normal hearing?</a:t>
            </a:r>
          </a:p>
        </p:txBody>
      </p:sp>
    </p:spTree>
    <p:extLst>
      <p:ext uri="{BB962C8B-B14F-4D97-AF65-F5344CB8AC3E}">
        <p14:creationId xmlns:p14="http://schemas.microsoft.com/office/powerpoint/2010/main" val="111170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up)">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up)">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up)">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up)">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up)">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up)">
                                      <p:cBhvr>
                                        <p:cTn id="76" dur="500"/>
                                        <p:tgtEl>
                                          <p:spTgt spid="5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up)">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up)">
                                      <p:cBhvr>
                                        <p:cTn id="96" dur="500"/>
                                        <p:tgtEl>
                                          <p:spTgt spid="54"/>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wipe(up)">
                                      <p:cBhvr>
                                        <p:cTn id="101" dur="500"/>
                                        <p:tgtEl>
                                          <p:spTgt spid="5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wipe(up)">
                                      <p:cBhvr>
                                        <p:cTn id="106" dur="500"/>
                                        <p:tgtEl>
                                          <p:spTgt spid="5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wipe(up)">
                                      <p:cBhvr>
                                        <p:cTn id="111" dur="500"/>
                                        <p:tgtEl>
                                          <p:spTgt spid="57"/>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wipe(up)">
                                      <p:cBhvr>
                                        <p:cTn id="116" dur="500"/>
                                        <p:tgtEl>
                                          <p:spTgt spid="5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5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6"/>
                                        </p:tgtEl>
                                        <p:attrNameLst>
                                          <p:attrName>style.visibility</p:attrName>
                                        </p:attrNameLst>
                                      </p:cBhvr>
                                      <p:to>
                                        <p:strVal val="visible"/>
                                      </p:to>
                                    </p:set>
                                    <p:animEffect transition="in" filter="fade">
                                      <p:cBhvr>
                                        <p:cTn id="129" dur="500"/>
                                        <p:tgtEl>
                                          <p:spTgt spid="7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fade">
                                      <p:cBhvr>
                                        <p:cTn id="132" dur="500"/>
                                        <p:tgtEl>
                                          <p:spTgt spid="42"/>
                                        </p:tgtEl>
                                      </p:cBhvr>
                                    </p:animEffec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60"/>
                                        </p:tgtEl>
                                        <p:attrNameLst>
                                          <p:attrName>style.visibility</p:attrName>
                                        </p:attrNameLst>
                                      </p:cBhvr>
                                      <p:to>
                                        <p:strVal val="visible"/>
                                      </p:to>
                                    </p:set>
                                  </p:childTnLst>
                                </p:cTn>
                              </p:par>
                              <p:par>
                                <p:cTn id="137" presetID="10" presetClass="entr" presetSubtype="0" fill="hold" nodeType="with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fade">
                                      <p:cBhvr>
                                        <p:cTn id="139" dur="500"/>
                                        <p:tgtEl>
                                          <p:spTgt spid="6"/>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grpId="0" nodeType="clickEffect">
                                  <p:stCondLst>
                                    <p:cond delay="0"/>
                                  </p:stCondLst>
                                  <p:childTnLst>
                                    <p:set>
                                      <p:cBhvr>
                                        <p:cTn id="143" dur="1" fill="hold">
                                          <p:stCondLst>
                                            <p:cond delay="0"/>
                                          </p:stCondLst>
                                        </p:cTn>
                                        <p:tgtEl>
                                          <p:spTgt spid="36"/>
                                        </p:tgtEl>
                                        <p:attrNameLst>
                                          <p:attrName>style.visibility</p:attrName>
                                        </p:attrNameLst>
                                      </p:cBhvr>
                                      <p:to>
                                        <p:strVal val="visible"/>
                                      </p:to>
                                    </p:set>
                                    <p:animEffect transition="in" filter="wipe(up)">
                                      <p:cBhvr>
                                        <p:cTn id="144" dur="500"/>
                                        <p:tgtEl>
                                          <p:spTgt spid="36"/>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1" fill="hold" grpId="0" nodeType="click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wipe(up)">
                                      <p:cBhvr>
                                        <p:cTn id="149" dur="500"/>
                                        <p:tgtEl>
                                          <p:spTgt spid="61"/>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mph" presetSubtype="0" repeatCount="2000" fill="hold" grpId="1" nodeType="clickEffect">
                                  <p:stCondLst>
                                    <p:cond delay="0"/>
                                  </p:stCondLst>
                                  <p:childTnLst>
                                    <p:anim calcmode="discrete" valueType="str">
                                      <p:cBhvr>
                                        <p:cTn id="153" dur="1000" fill="hold"/>
                                        <p:tgtEl>
                                          <p:spTgt spid="33"/>
                                        </p:tgtEl>
                                        <p:attrNameLst>
                                          <p:attrName>style.visibility</p:attrName>
                                        </p:attrNameLst>
                                      </p:cBhvr>
                                      <p:tavLst>
                                        <p:tav tm="0">
                                          <p:val>
                                            <p:strVal val="hidden"/>
                                          </p:val>
                                        </p:tav>
                                        <p:tav tm="50000">
                                          <p:val>
                                            <p:strVal val="visible"/>
                                          </p:val>
                                        </p:tav>
                                      </p:tavLst>
                                    </p:anim>
                                  </p:childTnLst>
                                </p:cTn>
                              </p:par>
                              <p:par>
                                <p:cTn id="154" presetID="35" presetClass="emph" presetSubtype="0" repeatCount="2000" fill="hold" grpId="1" nodeType="withEffect">
                                  <p:stCondLst>
                                    <p:cond delay="0"/>
                                  </p:stCondLst>
                                  <p:childTnLst>
                                    <p:anim calcmode="discrete" valueType="str">
                                      <p:cBhvr>
                                        <p:cTn id="155" dur="1000" fill="hold"/>
                                        <p:tgtEl>
                                          <p:spTgt spid="60"/>
                                        </p:tgtEl>
                                        <p:attrNameLst>
                                          <p:attrName>style.visibility</p:attrName>
                                        </p:attrNameLst>
                                      </p:cBhvr>
                                      <p:tavLst>
                                        <p:tav tm="0">
                                          <p:val>
                                            <p:strVal val="hidden"/>
                                          </p:val>
                                        </p:tav>
                                        <p:tav tm="50000">
                                          <p:val>
                                            <p:strVal val="visible"/>
                                          </p:val>
                                        </p:tav>
                                      </p:tavLst>
                                    </p:anim>
                                  </p:childTnLst>
                                </p:cTn>
                              </p:par>
                            </p:childTnLst>
                          </p:cTn>
                        </p:par>
                      </p:childTnLst>
                    </p:cTn>
                  </p:par>
                  <p:par>
                    <p:cTn id="156" fill="hold">
                      <p:stCondLst>
                        <p:cond delay="indefinite"/>
                      </p:stCondLst>
                      <p:childTnLst>
                        <p:par>
                          <p:cTn id="157" fill="hold">
                            <p:stCondLst>
                              <p:cond delay="0"/>
                            </p:stCondLst>
                            <p:childTnLst>
                              <p:par>
                                <p:cTn id="158" presetID="22" presetClass="entr" presetSubtype="1" fill="hold" grpId="0" nodeType="clickEffect">
                                  <p:stCondLst>
                                    <p:cond delay="0"/>
                                  </p:stCondLst>
                                  <p:childTnLst>
                                    <p:set>
                                      <p:cBhvr>
                                        <p:cTn id="159" dur="1" fill="hold">
                                          <p:stCondLst>
                                            <p:cond delay="0"/>
                                          </p:stCondLst>
                                        </p:cTn>
                                        <p:tgtEl>
                                          <p:spTgt spid="62"/>
                                        </p:tgtEl>
                                        <p:attrNameLst>
                                          <p:attrName>style.visibility</p:attrName>
                                        </p:attrNameLst>
                                      </p:cBhvr>
                                      <p:to>
                                        <p:strVal val="visible"/>
                                      </p:to>
                                    </p:set>
                                    <p:animEffect transition="in" filter="wipe(up)">
                                      <p:cBhvr>
                                        <p:cTn id="160" dur="500"/>
                                        <p:tgtEl>
                                          <p:spTgt spid="62"/>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grpId="0" nodeType="clickEffect">
                                  <p:stCondLst>
                                    <p:cond delay="0"/>
                                  </p:stCondLst>
                                  <p:childTnLst>
                                    <p:set>
                                      <p:cBhvr>
                                        <p:cTn id="164" dur="1" fill="hold">
                                          <p:stCondLst>
                                            <p:cond delay="0"/>
                                          </p:stCondLst>
                                        </p:cTn>
                                        <p:tgtEl>
                                          <p:spTgt spid="63"/>
                                        </p:tgtEl>
                                        <p:attrNameLst>
                                          <p:attrName>style.visibility</p:attrName>
                                        </p:attrNameLst>
                                      </p:cBhvr>
                                      <p:to>
                                        <p:strVal val="visible"/>
                                      </p:to>
                                    </p:set>
                                    <p:animEffect transition="in" filter="wipe(up)">
                                      <p:cBhvr>
                                        <p:cTn id="165" dur="500"/>
                                        <p:tgtEl>
                                          <p:spTgt spid="63"/>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grpId="0" nodeType="clickEffect">
                                  <p:stCondLst>
                                    <p:cond delay="0"/>
                                  </p:stCondLst>
                                  <p:childTnLst>
                                    <p:set>
                                      <p:cBhvr>
                                        <p:cTn id="169" dur="1" fill="hold">
                                          <p:stCondLst>
                                            <p:cond delay="0"/>
                                          </p:stCondLst>
                                        </p:cTn>
                                        <p:tgtEl>
                                          <p:spTgt spid="64"/>
                                        </p:tgtEl>
                                        <p:attrNameLst>
                                          <p:attrName>style.visibility</p:attrName>
                                        </p:attrNameLst>
                                      </p:cBhvr>
                                      <p:to>
                                        <p:strVal val="visible"/>
                                      </p:to>
                                    </p:set>
                                    <p:animEffect transition="in" filter="wipe(up)">
                                      <p:cBhvr>
                                        <p:cTn id="170" dur="500"/>
                                        <p:tgtEl>
                                          <p:spTgt spid="64"/>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1" fill="hold" grpId="0" nodeType="clickEffect">
                                  <p:stCondLst>
                                    <p:cond delay="0"/>
                                  </p:stCondLst>
                                  <p:childTnLst>
                                    <p:set>
                                      <p:cBhvr>
                                        <p:cTn id="174" dur="1" fill="hold">
                                          <p:stCondLst>
                                            <p:cond delay="0"/>
                                          </p:stCondLst>
                                        </p:cTn>
                                        <p:tgtEl>
                                          <p:spTgt spid="65"/>
                                        </p:tgtEl>
                                        <p:attrNameLst>
                                          <p:attrName>style.visibility</p:attrName>
                                        </p:attrNameLst>
                                      </p:cBhvr>
                                      <p:to>
                                        <p:strVal val="visible"/>
                                      </p:to>
                                    </p:set>
                                    <p:animEffect transition="in" filter="wipe(up)">
                                      <p:cBhvr>
                                        <p:cTn id="175" dur="500"/>
                                        <p:tgtEl>
                                          <p:spTgt spid="65"/>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1" fill="hold" grpId="0" nodeType="click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wipe(up)">
                                      <p:cBhvr>
                                        <p:cTn id="180" dur="500"/>
                                        <p:tgtEl>
                                          <p:spTgt spid="66"/>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1" fill="hold" grpId="0" nodeType="clickEffect">
                                  <p:stCondLst>
                                    <p:cond delay="0"/>
                                  </p:stCondLst>
                                  <p:childTnLst>
                                    <p:set>
                                      <p:cBhvr>
                                        <p:cTn id="184" dur="1" fill="hold">
                                          <p:stCondLst>
                                            <p:cond delay="0"/>
                                          </p:stCondLst>
                                        </p:cTn>
                                        <p:tgtEl>
                                          <p:spTgt spid="67"/>
                                        </p:tgtEl>
                                        <p:attrNameLst>
                                          <p:attrName>style.visibility</p:attrName>
                                        </p:attrNameLst>
                                      </p:cBhvr>
                                      <p:to>
                                        <p:strVal val="visible"/>
                                      </p:to>
                                    </p:set>
                                    <p:animEffect transition="in" filter="wipe(up)">
                                      <p:cBhvr>
                                        <p:cTn id="185" dur="500"/>
                                        <p:tgtEl>
                                          <p:spTgt spid="67"/>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1" fill="hold" grpId="0" nodeType="click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wipe(up)">
                                      <p:cBhvr>
                                        <p:cTn id="190" dur="500"/>
                                        <p:tgtEl>
                                          <p:spTgt spid="68"/>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1" fill="hold" grpId="0" nodeType="clickEffect">
                                  <p:stCondLst>
                                    <p:cond delay="0"/>
                                  </p:stCondLst>
                                  <p:childTnLst>
                                    <p:set>
                                      <p:cBhvr>
                                        <p:cTn id="194" dur="1" fill="hold">
                                          <p:stCondLst>
                                            <p:cond delay="0"/>
                                          </p:stCondLst>
                                        </p:cTn>
                                        <p:tgtEl>
                                          <p:spTgt spid="69"/>
                                        </p:tgtEl>
                                        <p:attrNameLst>
                                          <p:attrName>style.visibility</p:attrName>
                                        </p:attrNameLst>
                                      </p:cBhvr>
                                      <p:to>
                                        <p:strVal val="visible"/>
                                      </p:to>
                                    </p:set>
                                    <p:animEffect transition="in" filter="wipe(up)">
                                      <p:cBhvr>
                                        <p:cTn id="195" dur="500"/>
                                        <p:tgtEl>
                                          <p:spTgt spid="69"/>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1" fill="hold" grpId="0" nodeType="click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wipe(up)">
                                      <p:cBhvr>
                                        <p:cTn id="200" dur="500"/>
                                        <p:tgtEl>
                                          <p:spTgt spid="70"/>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grpId="0" nodeType="clickEffect">
                                  <p:stCondLst>
                                    <p:cond delay="0"/>
                                  </p:stCondLst>
                                  <p:childTnLst>
                                    <p:set>
                                      <p:cBhvr>
                                        <p:cTn id="204" dur="1" fill="hold">
                                          <p:stCondLst>
                                            <p:cond delay="0"/>
                                          </p:stCondLst>
                                        </p:cTn>
                                        <p:tgtEl>
                                          <p:spTgt spid="71"/>
                                        </p:tgtEl>
                                        <p:attrNameLst>
                                          <p:attrName>style.visibility</p:attrName>
                                        </p:attrNameLst>
                                      </p:cBhvr>
                                      <p:to>
                                        <p:strVal val="visible"/>
                                      </p:to>
                                    </p:set>
                                    <p:animEffect transition="in" filter="wipe(up)">
                                      <p:cBhvr>
                                        <p:cTn id="205" dur="500"/>
                                        <p:tgtEl>
                                          <p:spTgt spid="71"/>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1" fill="hold" grpId="0" nodeType="clickEffect">
                                  <p:stCondLst>
                                    <p:cond delay="0"/>
                                  </p:stCondLst>
                                  <p:childTnLst>
                                    <p:set>
                                      <p:cBhvr>
                                        <p:cTn id="209" dur="1" fill="hold">
                                          <p:stCondLst>
                                            <p:cond delay="0"/>
                                          </p:stCondLst>
                                        </p:cTn>
                                        <p:tgtEl>
                                          <p:spTgt spid="72"/>
                                        </p:tgtEl>
                                        <p:attrNameLst>
                                          <p:attrName>style.visibility</p:attrName>
                                        </p:attrNameLst>
                                      </p:cBhvr>
                                      <p:to>
                                        <p:strVal val="visible"/>
                                      </p:to>
                                    </p:set>
                                    <p:animEffect transition="in" filter="wipe(up)">
                                      <p:cBhvr>
                                        <p:cTn id="210" dur="500"/>
                                        <p:tgtEl>
                                          <p:spTgt spid="72"/>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1" fill="hold" grpId="0" nodeType="clickEffect">
                                  <p:stCondLst>
                                    <p:cond delay="0"/>
                                  </p:stCondLst>
                                  <p:childTnLst>
                                    <p:set>
                                      <p:cBhvr>
                                        <p:cTn id="214" dur="1" fill="hold">
                                          <p:stCondLst>
                                            <p:cond delay="0"/>
                                          </p:stCondLst>
                                        </p:cTn>
                                        <p:tgtEl>
                                          <p:spTgt spid="73"/>
                                        </p:tgtEl>
                                        <p:attrNameLst>
                                          <p:attrName>style.visibility</p:attrName>
                                        </p:attrNameLst>
                                      </p:cBhvr>
                                      <p:to>
                                        <p:strVal val="visible"/>
                                      </p:to>
                                    </p:set>
                                    <p:animEffect transition="in" filter="wipe(up)">
                                      <p:cBhvr>
                                        <p:cTn id="215" dur="500"/>
                                        <p:tgtEl>
                                          <p:spTgt spid="73"/>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1" fill="hold" grpId="0" nodeType="clickEffect">
                                  <p:stCondLst>
                                    <p:cond delay="0"/>
                                  </p:stCondLst>
                                  <p:childTnLst>
                                    <p:set>
                                      <p:cBhvr>
                                        <p:cTn id="219" dur="1" fill="hold">
                                          <p:stCondLst>
                                            <p:cond delay="0"/>
                                          </p:stCondLst>
                                        </p:cTn>
                                        <p:tgtEl>
                                          <p:spTgt spid="74"/>
                                        </p:tgtEl>
                                        <p:attrNameLst>
                                          <p:attrName>style.visibility</p:attrName>
                                        </p:attrNameLst>
                                      </p:cBhvr>
                                      <p:to>
                                        <p:strVal val="visible"/>
                                      </p:to>
                                    </p:set>
                                    <p:animEffect transition="in" filter="wipe(up)">
                                      <p:cBhvr>
                                        <p:cTn id="220" dur="500"/>
                                        <p:tgtEl>
                                          <p:spTgt spid="74"/>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1" fill="hold" grpId="0" nodeType="clickEffect">
                                  <p:stCondLst>
                                    <p:cond delay="0"/>
                                  </p:stCondLst>
                                  <p:childTnLst>
                                    <p:set>
                                      <p:cBhvr>
                                        <p:cTn id="224" dur="1" fill="hold">
                                          <p:stCondLst>
                                            <p:cond delay="0"/>
                                          </p:stCondLst>
                                        </p:cTn>
                                        <p:tgtEl>
                                          <p:spTgt spid="75"/>
                                        </p:tgtEl>
                                        <p:attrNameLst>
                                          <p:attrName>style.visibility</p:attrName>
                                        </p:attrNameLst>
                                      </p:cBhvr>
                                      <p:to>
                                        <p:strVal val="visible"/>
                                      </p:to>
                                    </p:set>
                                    <p:animEffect transition="in" filter="wipe(up)">
                                      <p:cBhvr>
                                        <p:cTn id="22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6" fill="hold" display="0">
                  <p:stCondLst>
                    <p:cond delay="indefinite"/>
                  </p:stCondLst>
                  <p:endCondLst>
                    <p:cond evt="onStopAudio" delay="0">
                      <p:tgtEl>
                        <p:sldTgt/>
                      </p:tgtEl>
                    </p:cond>
                  </p:endCondLst>
                </p:cTn>
                <p:tgtEl>
                  <p:spTgt spid="2"/>
                </p:tgtEl>
              </p:cMediaNode>
            </p:audio>
            <p:audio>
              <p:cMediaNode vol="80000">
                <p:cTn id="227" fill="hold" display="0">
                  <p:stCondLst>
                    <p:cond delay="indefinite"/>
                  </p:stCondLst>
                  <p:endCondLst>
                    <p:cond evt="onStopAudio" delay="0">
                      <p:tgtEl>
                        <p:sldTgt/>
                      </p:tgtEl>
                    </p:cond>
                  </p:endCondLst>
                </p:cTn>
                <p:tgtEl>
                  <p:spTgt spid="6"/>
                </p:tgtEl>
              </p:cMediaNode>
            </p:audio>
          </p:childTnLst>
        </p:cTn>
      </p:par>
    </p:tnLst>
    <p:bldLst>
      <p:bldP spid="34" grpId="0"/>
      <p:bldP spid="36"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33" grpId="0" animBg="1"/>
      <p:bldP spid="33" grpId="1" animBg="1"/>
      <p:bldP spid="60" grpId="0" animBg="1"/>
      <p:bldP spid="60" grpId="1"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59" grpId="0"/>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23528" y="2060848"/>
            <a:ext cx="8424936" cy="4320480"/>
          </a:xfrm>
        </p:spPr>
        <p:txBody>
          <a:bodyPr/>
          <a:lstStyle/>
          <a:p>
            <a:pPr>
              <a:spcAft>
                <a:spcPts val="1200"/>
              </a:spcAft>
            </a:pPr>
            <a:r>
              <a:rPr lang="en-GB" sz="2200" dirty="0" smtClean="0">
                <a:solidFill>
                  <a:schemeClr val="bg1"/>
                </a:solidFill>
                <a:latin typeface="Lucida Sans" pitchFamily="34" charset="0"/>
              </a:rPr>
              <a:t>What a cochlear implant (CI) is and who can have one</a:t>
            </a:r>
          </a:p>
          <a:p>
            <a:pPr>
              <a:spcAft>
                <a:spcPts val="1200"/>
              </a:spcAft>
            </a:pPr>
            <a:r>
              <a:rPr lang="en-GB" sz="2200" dirty="0" smtClean="0">
                <a:solidFill>
                  <a:schemeClr val="bg1"/>
                </a:solidFill>
                <a:latin typeface="Lucida Sans" pitchFamily="34" charset="0"/>
              </a:rPr>
              <a:t>What a CI sound processor does</a:t>
            </a:r>
          </a:p>
          <a:p>
            <a:pPr>
              <a:spcAft>
                <a:spcPts val="1200"/>
              </a:spcAft>
            </a:pPr>
            <a:r>
              <a:rPr lang="en-GB" sz="2200" dirty="0" smtClean="0">
                <a:solidFill>
                  <a:schemeClr val="bg1"/>
                </a:solidFill>
                <a:latin typeface="Lucida Sans" pitchFamily="34" charset="0"/>
              </a:rPr>
              <a:t>How CI hearing compares to normal hearing</a:t>
            </a:r>
          </a:p>
          <a:p>
            <a:pPr>
              <a:spcAft>
                <a:spcPts val="1200"/>
              </a:spcAft>
            </a:pPr>
            <a:r>
              <a:rPr lang="en-GB" sz="2200" dirty="0" smtClean="0">
                <a:solidFill>
                  <a:schemeClr val="bg1"/>
                </a:solidFill>
                <a:latin typeface="Lucida Sans" pitchFamily="34" charset="0"/>
              </a:rPr>
              <a:t>Why music is particularly challenging for CI users</a:t>
            </a:r>
          </a:p>
          <a:p>
            <a:pPr>
              <a:spcAft>
                <a:spcPts val="1200"/>
              </a:spcAft>
            </a:pPr>
            <a:r>
              <a:rPr lang="en-GB" sz="2200" dirty="0" smtClean="0">
                <a:solidFill>
                  <a:schemeClr val="bg1"/>
                </a:solidFill>
                <a:latin typeface="Lucida Sans" pitchFamily="34" charset="0"/>
              </a:rPr>
              <a:t>How to get More From Music…</a:t>
            </a: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p:txBody>
      </p:sp>
      <p:sp>
        <p:nvSpPr>
          <p:cNvPr id="5"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will I learn in the next 25 minutes?</a:t>
            </a:r>
          </a:p>
        </p:txBody>
      </p:sp>
    </p:spTree>
    <p:extLst>
      <p:ext uri="{BB962C8B-B14F-4D97-AF65-F5344CB8AC3E}">
        <p14:creationId xmlns:p14="http://schemas.microsoft.com/office/powerpoint/2010/main" val="111054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4099">
                                            <p:txEl>
                                              <p:pRg st="3" end="3"/>
                                            </p:txEl>
                                          </p:spTgt>
                                        </p:tgtEl>
                                        <p:attrNameLst>
                                          <p:attrName>style.color</p:attrName>
                                        </p:attrNameLst>
                                      </p:cBhvr>
                                      <p:to>
                                        <a:srgbClr val="0070C0"/>
                                      </p:to>
                                    </p:animClr>
                                    <p:animClr clrSpc="rgb" dir="cw">
                                      <p:cBhvr>
                                        <p:cTn id="27" dur="500" fill="hold"/>
                                        <p:tgtEl>
                                          <p:spTgt spid="4099">
                                            <p:txEl>
                                              <p:pRg st="3" end="3"/>
                                            </p:txEl>
                                          </p:spTgt>
                                        </p:tgtEl>
                                        <p:attrNameLst>
                                          <p:attrName>fillcolor</p:attrName>
                                        </p:attrNameLst>
                                      </p:cBhvr>
                                      <p:to>
                                        <a:srgbClr val="0070C0"/>
                                      </p:to>
                                    </p:animClr>
                                    <p:set>
                                      <p:cBhvr>
                                        <p:cTn id="28" dur="500" fill="hold"/>
                                        <p:tgtEl>
                                          <p:spTgt spid="4099">
                                            <p:txEl>
                                              <p:pRg st="3" end="3"/>
                                            </p:txEl>
                                          </p:spTgt>
                                        </p:tgtEl>
                                        <p:attrNameLst>
                                          <p:attrName>fill.type</p:attrName>
                                        </p:attrNameLst>
                                      </p:cBhvr>
                                      <p:to>
                                        <p:strVal val="solid"/>
                                      </p:to>
                                    </p:set>
                                    <p:set>
                                      <p:cBhvr>
                                        <p:cTn id="29" dur="500" fill="hold"/>
                                        <p:tgtEl>
                                          <p:spTgt spid="4099">
                                            <p:txEl>
                                              <p:pRg st="3" end="3"/>
                                            </p:txEl>
                                          </p:spTgt>
                                        </p:tgtEl>
                                        <p:attrNameLst>
                                          <p:attrName>fill.on</p:attrName>
                                        </p:attrNameLst>
                                      </p:cBhvr>
                                      <p:to>
                                        <p:strVal val="true"/>
                                      </p:to>
                                    </p:set>
                                  </p:childTnLst>
                                </p:cTn>
                              </p:par>
                              <p:par>
                                <p:cTn id="30" presetID="19" presetClass="emph" presetSubtype="0" fill="hold" nodeType="withEffect">
                                  <p:stCondLst>
                                    <p:cond delay="0"/>
                                  </p:stCondLst>
                                  <p:childTnLst>
                                    <p:animClr clrSpc="rgb" dir="cw">
                                      <p:cBhvr override="childStyle">
                                        <p:cTn id="31" dur="500" fill="hold"/>
                                        <p:tgtEl>
                                          <p:spTgt spid="4099">
                                            <p:txEl>
                                              <p:pRg st="4" end="4"/>
                                            </p:txEl>
                                          </p:spTgt>
                                        </p:tgtEl>
                                        <p:attrNameLst>
                                          <p:attrName>style.color</p:attrName>
                                        </p:attrNameLst>
                                      </p:cBhvr>
                                      <p:to>
                                        <a:srgbClr val="0070C0"/>
                                      </p:to>
                                    </p:animClr>
                                    <p:animClr clrSpc="rgb" dir="cw">
                                      <p:cBhvr>
                                        <p:cTn id="32" dur="500" fill="hold"/>
                                        <p:tgtEl>
                                          <p:spTgt spid="4099">
                                            <p:txEl>
                                              <p:pRg st="4" end="4"/>
                                            </p:txEl>
                                          </p:spTgt>
                                        </p:tgtEl>
                                        <p:attrNameLst>
                                          <p:attrName>fillcolor</p:attrName>
                                        </p:attrNameLst>
                                      </p:cBhvr>
                                      <p:to>
                                        <a:srgbClr val="0070C0"/>
                                      </p:to>
                                    </p:animClr>
                                    <p:set>
                                      <p:cBhvr>
                                        <p:cTn id="33" dur="500" fill="hold"/>
                                        <p:tgtEl>
                                          <p:spTgt spid="4099">
                                            <p:txEl>
                                              <p:pRg st="4" end="4"/>
                                            </p:txEl>
                                          </p:spTgt>
                                        </p:tgtEl>
                                        <p:attrNameLst>
                                          <p:attrName>fill.type</p:attrName>
                                        </p:attrNameLst>
                                      </p:cBhvr>
                                      <p:to>
                                        <p:strVal val="solid"/>
                                      </p:to>
                                    </p:set>
                                    <p:set>
                                      <p:cBhvr>
                                        <p:cTn id="34" dur="500" fill="hold"/>
                                        <p:tgtEl>
                                          <p:spTgt spid="4099">
                                            <p:txEl>
                                              <p:pRg st="4" end="4"/>
                                            </p:txEl>
                                          </p:spTgt>
                                        </p:tgtEl>
                                        <p:attrNameLst>
                                          <p:attrName>fill.on</p:attrName>
                                        </p:attrNameLst>
                                      </p:cBhvr>
                                      <p:to>
                                        <p:strVal val="true"/>
                                      </p:to>
                                    </p:set>
                                  </p:childTnLst>
                                </p:cTn>
                              </p:par>
                              <p:par>
                                <p:cTn id="35" presetID="19" presetClass="emph" presetSubtype="0" fill="hold" nodeType="withEffect">
                                  <p:stCondLst>
                                    <p:cond delay="0"/>
                                  </p:stCondLst>
                                  <p:childTnLst>
                                    <p:animClr clrSpc="rgb" dir="cw">
                                      <p:cBhvr override="childStyle">
                                        <p:cTn id="36" dur="500" fill="hold"/>
                                        <p:tgtEl>
                                          <p:spTgt spid="4099">
                                            <p:txEl>
                                              <p:pRg st="2" end="2"/>
                                            </p:txEl>
                                          </p:spTgt>
                                        </p:tgtEl>
                                        <p:attrNameLst>
                                          <p:attrName>style.color</p:attrName>
                                        </p:attrNameLst>
                                      </p:cBhvr>
                                      <p:to>
                                        <a:srgbClr val="0070C0"/>
                                      </p:to>
                                    </p:animClr>
                                    <p:animClr clrSpc="rgb" dir="cw">
                                      <p:cBhvr>
                                        <p:cTn id="37" dur="500" fill="hold"/>
                                        <p:tgtEl>
                                          <p:spTgt spid="4099">
                                            <p:txEl>
                                              <p:pRg st="2" end="2"/>
                                            </p:txEl>
                                          </p:spTgt>
                                        </p:tgtEl>
                                        <p:attrNameLst>
                                          <p:attrName>fillcolor</p:attrName>
                                        </p:attrNameLst>
                                      </p:cBhvr>
                                      <p:to>
                                        <a:srgbClr val="0070C0"/>
                                      </p:to>
                                    </p:animClr>
                                    <p:set>
                                      <p:cBhvr>
                                        <p:cTn id="38" dur="500" fill="hold"/>
                                        <p:tgtEl>
                                          <p:spTgt spid="4099">
                                            <p:txEl>
                                              <p:pRg st="2" end="2"/>
                                            </p:txEl>
                                          </p:spTgt>
                                        </p:tgtEl>
                                        <p:attrNameLst>
                                          <p:attrName>fill.type</p:attrName>
                                        </p:attrNameLst>
                                      </p:cBhvr>
                                      <p:to>
                                        <p:strVal val="solid"/>
                                      </p:to>
                                    </p:set>
                                    <p:set>
                                      <p:cBhvr>
                                        <p:cTn id="39" dur="500" fill="hold"/>
                                        <p:tgtEl>
                                          <p:spTgt spid="4099">
                                            <p:txEl>
                                              <p:pRg st="2" end="2"/>
                                            </p:txEl>
                                          </p:spTgt>
                                        </p:tgtEl>
                                        <p:attrNameLst>
                                          <p:attrName>fill.on</p:attrName>
                                        </p:attrNameLst>
                                      </p:cBhvr>
                                      <p:to>
                                        <p:strVal val="true"/>
                                      </p:to>
                                    </p:set>
                                  </p:childTnLst>
                                </p:cTn>
                              </p:par>
                              <p:par>
                                <p:cTn id="40" presetID="19" presetClass="emph" presetSubtype="0" fill="hold" nodeType="withEffect">
                                  <p:stCondLst>
                                    <p:cond delay="0"/>
                                  </p:stCondLst>
                                  <p:childTnLst>
                                    <p:animClr clrSpc="rgb" dir="cw">
                                      <p:cBhvr override="childStyle">
                                        <p:cTn id="41" dur="500" fill="hold"/>
                                        <p:tgtEl>
                                          <p:spTgt spid="4099">
                                            <p:txEl>
                                              <p:pRg st="1" end="1"/>
                                            </p:txEl>
                                          </p:spTgt>
                                        </p:tgtEl>
                                        <p:attrNameLst>
                                          <p:attrName>style.color</p:attrName>
                                        </p:attrNameLst>
                                      </p:cBhvr>
                                      <p:to>
                                        <a:srgbClr val="0070C0"/>
                                      </p:to>
                                    </p:animClr>
                                    <p:animClr clrSpc="rgb" dir="cw">
                                      <p:cBhvr>
                                        <p:cTn id="42" dur="500" fill="hold"/>
                                        <p:tgtEl>
                                          <p:spTgt spid="4099">
                                            <p:txEl>
                                              <p:pRg st="1" end="1"/>
                                            </p:txEl>
                                          </p:spTgt>
                                        </p:tgtEl>
                                        <p:attrNameLst>
                                          <p:attrName>fillcolor</p:attrName>
                                        </p:attrNameLst>
                                      </p:cBhvr>
                                      <p:to>
                                        <a:srgbClr val="0070C0"/>
                                      </p:to>
                                    </p:animClr>
                                    <p:set>
                                      <p:cBhvr>
                                        <p:cTn id="43" dur="500" fill="hold"/>
                                        <p:tgtEl>
                                          <p:spTgt spid="4099">
                                            <p:txEl>
                                              <p:pRg st="1" end="1"/>
                                            </p:txEl>
                                          </p:spTgt>
                                        </p:tgtEl>
                                        <p:attrNameLst>
                                          <p:attrName>fill.type</p:attrName>
                                        </p:attrNameLst>
                                      </p:cBhvr>
                                      <p:to>
                                        <p:strVal val="solid"/>
                                      </p:to>
                                    </p:set>
                                    <p:set>
                                      <p:cBhvr>
                                        <p:cTn id="44" dur="500" fill="hold"/>
                                        <p:tgtEl>
                                          <p:spTgt spid="4099">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23528" y="2060848"/>
            <a:ext cx="8424936" cy="4320480"/>
          </a:xfrm>
        </p:spPr>
        <p:txBody>
          <a:bodyPr/>
          <a:lstStyle/>
          <a:p>
            <a:pPr>
              <a:spcAft>
                <a:spcPts val="1200"/>
              </a:spcAft>
            </a:pPr>
            <a:r>
              <a:rPr lang="en-GB" sz="2200" dirty="0" smtClean="0">
                <a:solidFill>
                  <a:srgbClr val="0070C0"/>
                </a:solidFill>
                <a:latin typeface="Lucida Sans" pitchFamily="34" charset="0"/>
              </a:rPr>
              <a:t>What a cochlear implant (CI) is and who can have one</a:t>
            </a:r>
          </a:p>
          <a:p>
            <a:pPr>
              <a:spcAft>
                <a:spcPts val="1200"/>
              </a:spcAft>
            </a:pPr>
            <a:r>
              <a:rPr lang="en-GB" sz="2200" dirty="0" smtClean="0">
                <a:solidFill>
                  <a:srgbClr val="0070C0"/>
                </a:solidFill>
                <a:latin typeface="Lucida Sans" pitchFamily="34" charset="0"/>
              </a:rPr>
              <a:t>What a CI sound processor does</a:t>
            </a:r>
          </a:p>
          <a:p>
            <a:pPr>
              <a:spcAft>
                <a:spcPts val="1200"/>
              </a:spcAft>
            </a:pPr>
            <a:r>
              <a:rPr lang="en-GB" sz="2200" dirty="0" smtClean="0">
                <a:solidFill>
                  <a:schemeClr val="bg1"/>
                </a:solidFill>
                <a:latin typeface="Lucida Sans" pitchFamily="34" charset="0"/>
              </a:rPr>
              <a:t>How CI hearing compares to normal hearing</a:t>
            </a:r>
          </a:p>
          <a:p>
            <a:pPr>
              <a:spcAft>
                <a:spcPts val="1200"/>
              </a:spcAft>
            </a:pPr>
            <a:r>
              <a:rPr lang="en-GB" sz="2200" dirty="0" smtClean="0">
                <a:solidFill>
                  <a:srgbClr val="0070C0"/>
                </a:solidFill>
                <a:latin typeface="Lucida Sans" pitchFamily="34" charset="0"/>
              </a:rPr>
              <a:t>Why music is particularly challenging for CI users</a:t>
            </a:r>
          </a:p>
          <a:p>
            <a:pPr>
              <a:spcAft>
                <a:spcPts val="1200"/>
              </a:spcAft>
            </a:pPr>
            <a:r>
              <a:rPr lang="en-GB" sz="2200" dirty="0" smtClean="0">
                <a:solidFill>
                  <a:srgbClr val="0070C0"/>
                </a:solidFill>
                <a:latin typeface="Lucida Sans" pitchFamily="34" charset="0"/>
              </a:rPr>
              <a:t>How to get More From Music…</a:t>
            </a: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p:txBody>
      </p:sp>
      <p:sp>
        <p:nvSpPr>
          <p:cNvPr id="5"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will I learn in the next 25 minutes?</a:t>
            </a:r>
          </a:p>
        </p:txBody>
      </p:sp>
    </p:spTree>
    <p:extLst>
      <p:ext uri="{BB962C8B-B14F-4D97-AF65-F5344CB8AC3E}">
        <p14:creationId xmlns:p14="http://schemas.microsoft.com/office/powerpoint/2010/main" val="18092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099">
                                            <p:txEl>
                                              <p:pRg st="2" end="2"/>
                                            </p:txEl>
                                          </p:spTgt>
                                        </p:tgtEl>
                                        <p:attrNameLst>
                                          <p:attrName>style.color</p:attrName>
                                        </p:attrNameLst>
                                      </p:cBhvr>
                                      <p:to>
                                        <a:srgbClr val="0070C0"/>
                                      </p:to>
                                    </p:animClr>
                                    <p:animClr clrSpc="rgb" dir="cw">
                                      <p:cBhvr>
                                        <p:cTn id="7" dur="500" fill="hold"/>
                                        <p:tgtEl>
                                          <p:spTgt spid="4099">
                                            <p:txEl>
                                              <p:pRg st="2" end="2"/>
                                            </p:txEl>
                                          </p:spTgt>
                                        </p:tgtEl>
                                        <p:attrNameLst>
                                          <p:attrName>fillcolor</p:attrName>
                                        </p:attrNameLst>
                                      </p:cBhvr>
                                      <p:to>
                                        <a:srgbClr val="0070C0"/>
                                      </p:to>
                                    </p:animClr>
                                    <p:set>
                                      <p:cBhvr>
                                        <p:cTn id="8" dur="500" fill="hold"/>
                                        <p:tgtEl>
                                          <p:spTgt spid="4099">
                                            <p:txEl>
                                              <p:pRg st="2" end="2"/>
                                            </p:txEl>
                                          </p:spTgt>
                                        </p:tgtEl>
                                        <p:attrNameLst>
                                          <p:attrName>fill.type</p:attrName>
                                        </p:attrNameLst>
                                      </p:cBhvr>
                                      <p:to>
                                        <p:strVal val="solid"/>
                                      </p:to>
                                    </p:set>
                                    <p:set>
                                      <p:cBhvr>
                                        <p:cTn id="9" dur="500" fill="hold"/>
                                        <p:tgtEl>
                                          <p:spTgt spid="4099">
                                            <p:txEl>
                                              <p:pRg st="2" end="2"/>
                                            </p:txEl>
                                          </p:spTgt>
                                        </p:tgtEl>
                                        <p:attrNameLst>
                                          <p:attrName>fill.on</p:attrName>
                                        </p:attrNameLst>
                                      </p:cBhvr>
                                      <p:to>
                                        <p:strVal val="true"/>
                                      </p:to>
                                    </p:set>
                                  </p:childTnLst>
                                </p:cTn>
                              </p:par>
                            </p:childTnLst>
                          </p:cTn>
                        </p:par>
                        <p:par>
                          <p:cTn id="10" fill="hold">
                            <p:stCondLst>
                              <p:cond delay="500"/>
                            </p:stCondLst>
                            <p:childTnLst>
                              <p:par>
                                <p:cTn id="11" presetID="19" presetClass="emph" presetSubtype="0" fill="hold" nodeType="afterEffect">
                                  <p:stCondLst>
                                    <p:cond delay="0"/>
                                  </p:stCondLst>
                                  <p:childTnLst>
                                    <p:animClr clrSpc="rgb" dir="cw">
                                      <p:cBhvr override="childStyle">
                                        <p:cTn id="12" dur="500" fill="hold"/>
                                        <p:tgtEl>
                                          <p:spTgt spid="4099">
                                            <p:txEl>
                                              <p:pRg st="3" end="3"/>
                                            </p:txEl>
                                          </p:spTgt>
                                        </p:tgtEl>
                                        <p:attrNameLst>
                                          <p:attrName>style.color</p:attrName>
                                        </p:attrNameLst>
                                      </p:cBhvr>
                                      <p:to>
                                        <a:schemeClr val="bg1"/>
                                      </p:to>
                                    </p:animClr>
                                    <p:animClr clrSpc="rgb" dir="cw">
                                      <p:cBhvr>
                                        <p:cTn id="13" dur="500" fill="hold"/>
                                        <p:tgtEl>
                                          <p:spTgt spid="4099">
                                            <p:txEl>
                                              <p:pRg st="3" end="3"/>
                                            </p:txEl>
                                          </p:spTgt>
                                        </p:tgtEl>
                                        <p:attrNameLst>
                                          <p:attrName>fillcolor</p:attrName>
                                        </p:attrNameLst>
                                      </p:cBhvr>
                                      <p:to>
                                        <a:schemeClr val="bg1"/>
                                      </p:to>
                                    </p:animClr>
                                    <p:set>
                                      <p:cBhvr>
                                        <p:cTn id="14" dur="500" fill="hold"/>
                                        <p:tgtEl>
                                          <p:spTgt spid="4099">
                                            <p:txEl>
                                              <p:pRg st="3" end="3"/>
                                            </p:txEl>
                                          </p:spTgt>
                                        </p:tgtEl>
                                        <p:attrNameLst>
                                          <p:attrName>fill.type</p:attrName>
                                        </p:attrNameLst>
                                      </p:cBhvr>
                                      <p:to>
                                        <p:strVal val="solid"/>
                                      </p:to>
                                    </p:set>
                                    <p:set>
                                      <p:cBhvr>
                                        <p:cTn id="15" dur="500" fill="hold"/>
                                        <p:tgtEl>
                                          <p:spTgt spid="4099">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528" y="1196752"/>
            <a:ext cx="8424936" cy="864095"/>
          </a:xfrm>
        </p:spPr>
        <p:txBody>
          <a:bodyPr/>
          <a:lstStyle/>
          <a:p>
            <a:pPr>
              <a:buFontTx/>
              <a:buNone/>
            </a:pPr>
            <a:r>
              <a:rPr lang="en-GB" sz="2000" dirty="0" smtClean="0">
                <a:solidFill>
                  <a:srgbClr val="0070C0"/>
                </a:solidFill>
                <a:latin typeface="Lucida Sans" pitchFamily="34" charset="0"/>
              </a:rPr>
              <a:t>A visual analogy…</a:t>
            </a:r>
            <a:endParaRPr lang="en-GB" sz="2000" dirty="0">
              <a:solidFill>
                <a:srgbClr val="0070C0"/>
              </a:solidFill>
              <a:latin typeface="Lucida Sans" pitchFamily="34" charset="0"/>
            </a:endParaRPr>
          </a:p>
        </p:txBody>
      </p:sp>
      <p:sp>
        <p:nvSpPr>
          <p:cNvPr id="9"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Why is music particularly challenging?</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592" y="2204864"/>
            <a:ext cx="3240000" cy="324000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048" y="2204864"/>
            <a:ext cx="3240000" cy="3240000"/>
          </a:xfrm>
          <a:prstGeom prst="rect">
            <a:avLst/>
          </a:prstGeom>
        </p:spPr>
      </p:pic>
      <p:sp>
        <p:nvSpPr>
          <p:cNvPr id="11" name="Text Box 5"/>
          <p:cNvSpPr txBox="1">
            <a:spLocks noChangeArrowheads="1"/>
          </p:cNvSpPr>
          <p:nvPr/>
        </p:nvSpPr>
        <p:spPr bwMode="auto">
          <a:xfrm>
            <a:off x="323528" y="6224588"/>
            <a:ext cx="5472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GB" sz="1400" dirty="0" smtClean="0">
                <a:solidFill>
                  <a:srgbClr val="0070C0"/>
                </a:solidFill>
                <a:latin typeface="Lucida Sans" pitchFamily="34" charset="0"/>
              </a:rPr>
              <a:t>Image courtesy of Alan </a:t>
            </a:r>
            <a:r>
              <a:rPr lang="en-GB" sz="1400" dirty="0" err="1" smtClean="0">
                <a:solidFill>
                  <a:srgbClr val="0070C0"/>
                </a:solidFill>
                <a:latin typeface="Lucida Sans" pitchFamily="34" charset="0"/>
              </a:rPr>
              <a:t>Olley</a:t>
            </a:r>
            <a:endParaRPr lang="en-GB" sz="1400" dirty="0">
              <a:solidFill>
                <a:srgbClr val="0070C0"/>
              </a:solidFill>
              <a:latin typeface="Lucida Sans" pitchFamily="34" charset="0"/>
            </a:endParaRPr>
          </a:p>
        </p:txBody>
      </p:sp>
      <p:pic>
        <p:nvPicPr>
          <p:cNvPr id="6" name="Cliff_snippet_highres.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812360" y="5583335"/>
            <a:ext cx="450000" cy="450000"/>
          </a:xfrm>
          <a:prstGeom prst="rect">
            <a:avLst/>
          </a:prstGeom>
        </p:spPr>
      </p:pic>
      <p:pic>
        <p:nvPicPr>
          <p:cNvPr id="8" name="Cliff_snippet_simulated.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707904" y="5583335"/>
            <a:ext cx="450000" cy="450000"/>
          </a:xfrm>
          <a:prstGeom prst="rect">
            <a:avLst/>
          </a:prstGeom>
        </p:spPr>
      </p:pic>
    </p:spTree>
    <p:extLst>
      <p:ext uri="{BB962C8B-B14F-4D97-AF65-F5344CB8AC3E}">
        <p14:creationId xmlns:p14="http://schemas.microsoft.com/office/powerpoint/2010/main" val="342039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5185" fill="hold"/>
                                        <p:tgtEl>
                                          <p:spTgt spid="6"/>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6"/>
                </p:tgtEl>
              </p:cMediaNode>
            </p:audio>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5138" fill="hold"/>
                                        <p:tgtEl>
                                          <p:spTgt spid="8"/>
                                        </p:tgtEl>
                                      </p:cBhvr>
                                    </p:cmd>
                                  </p:childTnLst>
                                </p:cTn>
                              </p:par>
                            </p:childTnLst>
                          </p:cTn>
                        </p:par>
                      </p:childTnLst>
                    </p:cTn>
                  </p:par>
                </p:childTnLst>
              </p:cTn>
              <p:nextCondLst>
                <p:cond evt="onClick" delay="0">
                  <p:tgtEl>
                    <p:spTgt spid="8"/>
                  </p:tgtEl>
                </p:cond>
              </p:nextCondLst>
            </p:seq>
            <p:audio>
              <p:cMediaNode vol="80000">
                <p:cTn id="33" fill="hold" display="0">
                  <p:stCondLst>
                    <p:cond delay="indefinite"/>
                  </p:stCondLst>
                  <p:endCondLst>
                    <p:cond evt="onStopAudio" delay="0">
                      <p:tgtEl>
                        <p:sldTgt/>
                      </p:tgtEl>
                    </p:cond>
                  </p:endCondLst>
                </p:cTn>
                <p:tgtEl>
                  <p:spTgt spid="8"/>
                </p:tgtEl>
              </p:cMediaNode>
            </p:audio>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10" descr="Rain_Piano_Wa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484313"/>
            <a:ext cx="6913562"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11"/>
          <p:cNvSpPr txBox="1">
            <a:spLocks noChangeArrowheads="1"/>
          </p:cNvSpPr>
          <p:nvPr/>
        </p:nvSpPr>
        <p:spPr bwMode="auto">
          <a:xfrm>
            <a:off x="4860925" y="1700213"/>
            <a:ext cx="30241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spcBef>
                <a:spcPct val="50000"/>
              </a:spcBef>
            </a:pPr>
            <a:r>
              <a:rPr lang="en-GB" sz="1600">
                <a:solidFill>
                  <a:schemeClr val="bg1"/>
                </a:solidFill>
              </a:rPr>
              <a:t>Over the Rainbow</a:t>
            </a:r>
          </a:p>
          <a:p>
            <a:pPr algn="r" eaLnBrk="1" hangingPunct="1">
              <a:spcBef>
                <a:spcPct val="50000"/>
              </a:spcBef>
            </a:pPr>
            <a:r>
              <a:rPr lang="en-GB" sz="1600">
                <a:solidFill>
                  <a:schemeClr val="bg1"/>
                </a:solidFill>
              </a:rPr>
              <a:t>(Piano Only)</a:t>
            </a:r>
          </a:p>
        </p:txBody>
      </p:sp>
      <p:sp>
        <p:nvSpPr>
          <p:cNvPr id="37893" name="Text Box 12"/>
          <p:cNvSpPr txBox="1">
            <a:spLocks noChangeArrowheads="1"/>
          </p:cNvSpPr>
          <p:nvPr/>
        </p:nvSpPr>
        <p:spPr bwMode="auto">
          <a:xfrm>
            <a:off x="1186879" y="5645150"/>
            <a:ext cx="69135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pPr>
            <a:r>
              <a:rPr lang="en-GB" sz="1400" dirty="0">
                <a:solidFill>
                  <a:schemeClr val="bg1"/>
                </a:solidFill>
                <a:latin typeface="Lucida Sans" pitchFamily="34" charset="0"/>
              </a:rPr>
              <a:t> </a:t>
            </a:r>
            <a:r>
              <a:rPr lang="en-GB" sz="1400" b="1" dirty="0">
                <a:solidFill>
                  <a:schemeClr val="bg1"/>
                </a:solidFill>
                <a:latin typeface="Lucida Sans" pitchFamily="34" charset="0"/>
              </a:rPr>
              <a:t>Some    </a:t>
            </a:r>
            <a:r>
              <a:rPr lang="en-GB" sz="1400" b="1" dirty="0" smtClean="0">
                <a:solidFill>
                  <a:schemeClr val="bg1"/>
                </a:solidFill>
                <a:latin typeface="Lucida Sans" pitchFamily="34" charset="0"/>
              </a:rPr>
              <a:t>where     over the rainbow way       up           high</a:t>
            </a:r>
            <a:r>
              <a:rPr lang="en-GB" sz="1400" b="1" dirty="0">
                <a:solidFill>
                  <a:schemeClr val="bg1"/>
                </a:solidFill>
                <a:latin typeface="Lucida Sans" pitchFamily="34" charset="0"/>
              </a:rPr>
              <a:t>…</a:t>
            </a:r>
          </a:p>
        </p:txBody>
      </p:sp>
      <p:sp>
        <p:nvSpPr>
          <p:cNvPr id="6158" name="Oval 14"/>
          <p:cNvSpPr>
            <a:spLocks noChangeArrowheads="1"/>
          </p:cNvSpPr>
          <p:nvPr/>
        </p:nvSpPr>
        <p:spPr bwMode="auto">
          <a:xfrm>
            <a:off x="1474788" y="5516563"/>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59" name="Oval 15"/>
          <p:cNvSpPr>
            <a:spLocks noChangeArrowheads="1"/>
          </p:cNvSpPr>
          <p:nvPr/>
        </p:nvSpPr>
        <p:spPr bwMode="auto">
          <a:xfrm>
            <a:off x="2266950" y="5516563"/>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60" name="Oval 16"/>
          <p:cNvSpPr>
            <a:spLocks noChangeArrowheads="1"/>
          </p:cNvSpPr>
          <p:nvPr/>
        </p:nvSpPr>
        <p:spPr bwMode="auto">
          <a:xfrm>
            <a:off x="2987675" y="5516563"/>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61" name="Oval 17"/>
          <p:cNvSpPr>
            <a:spLocks noChangeArrowheads="1"/>
          </p:cNvSpPr>
          <p:nvPr/>
        </p:nvSpPr>
        <p:spPr bwMode="auto">
          <a:xfrm>
            <a:off x="3348038" y="5516563"/>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62" name="Oval 18"/>
          <p:cNvSpPr>
            <a:spLocks noChangeArrowheads="1"/>
          </p:cNvSpPr>
          <p:nvPr/>
        </p:nvSpPr>
        <p:spPr bwMode="auto">
          <a:xfrm>
            <a:off x="3563938" y="5516563"/>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63" name="Oval 19"/>
          <p:cNvSpPr>
            <a:spLocks noChangeArrowheads="1"/>
          </p:cNvSpPr>
          <p:nvPr/>
        </p:nvSpPr>
        <p:spPr bwMode="auto">
          <a:xfrm>
            <a:off x="3851275" y="5516563"/>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64" name="Oval 20"/>
          <p:cNvSpPr>
            <a:spLocks noChangeArrowheads="1"/>
          </p:cNvSpPr>
          <p:nvPr/>
        </p:nvSpPr>
        <p:spPr bwMode="auto">
          <a:xfrm>
            <a:off x="4211638" y="5516563"/>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65" name="Oval 21"/>
          <p:cNvSpPr>
            <a:spLocks noChangeArrowheads="1"/>
          </p:cNvSpPr>
          <p:nvPr/>
        </p:nvSpPr>
        <p:spPr bwMode="auto">
          <a:xfrm>
            <a:off x="4643438" y="5516563"/>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66" name="Oval 22"/>
          <p:cNvSpPr>
            <a:spLocks noChangeArrowheads="1"/>
          </p:cNvSpPr>
          <p:nvPr/>
        </p:nvSpPr>
        <p:spPr bwMode="auto">
          <a:xfrm>
            <a:off x="5364163" y="5516563"/>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67" name="Oval 23"/>
          <p:cNvSpPr>
            <a:spLocks noChangeArrowheads="1"/>
          </p:cNvSpPr>
          <p:nvPr/>
        </p:nvSpPr>
        <p:spPr bwMode="auto">
          <a:xfrm>
            <a:off x="6227763" y="5516563"/>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05" name="Text Box 24"/>
          <p:cNvSpPr txBox="1">
            <a:spLocks noChangeArrowheads="1"/>
          </p:cNvSpPr>
          <p:nvPr/>
        </p:nvSpPr>
        <p:spPr bwMode="auto">
          <a:xfrm>
            <a:off x="3708400" y="6148388"/>
            <a:ext cx="1223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2000" i="1">
                <a:solidFill>
                  <a:schemeClr val="bg1"/>
                </a:solidFill>
                <a:latin typeface="Lucida Sans" pitchFamily="34" charset="0"/>
              </a:rPr>
              <a:t>time</a:t>
            </a:r>
          </a:p>
        </p:txBody>
      </p:sp>
      <p:sp>
        <p:nvSpPr>
          <p:cNvPr id="37906" name="Line 25"/>
          <p:cNvSpPr>
            <a:spLocks noChangeShapeType="1"/>
          </p:cNvSpPr>
          <p:nvPr/>
        </p:nvSpPr>
        <p:spPr bwMode="auto">
          <a:xfrm>
            <a:off x="4752330" y="6381328"/>
            <a:ext cx="539750" cy="0"/>
          </a:xfrm>
          <a:prstGeom prst="line">
            <a:avLst/>
          </a:prstGeom>
          <a:noFill/>
          <a:ln w="28575">
            <a:solidFill>
              <a:schemeClr val="bg1"/>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37907" name="Text Box 26"/>
          <p:cNvSpPr txBox="1">
            <a:spLocks noChangeArrowheads="1"/>
          </p:cNvSpPr>
          <p:nvPr/>
        </p:nvSpPr>
        <p:spPr bwMode="auto">
          <a:xfrm rot="-5400000">
            <a:off x="-8570" y="3625188"/>
            <a:ext cx="15125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2000" i="1" dirty="0">
                <a:solidFill>
                  <a:schemeClr val="bg1"/>
                </a:solidFill>
                <a:latin typeface="Lucida Sans" pitchFamily="34" charset="0"/>
              </a:rPr>
              <a:t>amplitude</a:t>
            </a:r>
          </a:p>
        </p:txBody>
      </p:sp>
      <p:sp>
        <p:nvSpPr>
          <p:cNvPr id="37908" name="Line 27"/>
          <p:cNvSpPr>
            <a:spLocks noChangeShapeType="1"/>
          </p:cNvSpPr>
          <p:nvPr/>
        </p:nvSpPr>
        <p:spPr bwMode="auto">
          <a:xfrm rot="-5400000">
            <a:off x="486569" y="2761977"/>
            <a:ext cx="539750" cy="1588"/>
          </a:xfrm>
          <a:prstGeom prst="line">
            <a:avLst/>
          </a:prstGeom>
          <a:noFill/>
          <a:ln w="28575">
            <a:solidFill>
              <a:schemeClr val="bg1"/>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GB"/>
          </a:p>
        </p:txBody>
      </p:sp>
      <p:pic>
        <p:nvPicPr>
          <p:cNvPr id="3" name="Rain_Piano.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44408" y="5661025"/>
            <a:ext cx="448816" cy="448816"/>
          </a:xfrm>
          <a:prstGeom prst="rect">
            <a:avLst/>
          </a:prstGeom>
        </p:spPr>
      </p:pic>
      <p:sp>
        <p:nvSpPr>
          <p:cNvPr id="23"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Music…</a:t>
            </a:r>
          </a:p>
        </p:txBody>
      </p:sp>
    </p:spTree>
    <p:extLst>
      <p:ext uri="{BB962C8B-B14F-4D97-AF65-F5344CB8AC3E}">
        <p14:creationId xmlns:p14="http://schemas.microsoft.com/office/powerpoint/2010/main" val="306889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6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6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3"/>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3889" fill="hold"/>
                                        <p:tgtEl>
                                          <p:spTgt spid="3"/>
                                        </p:tgtEl>
                                      </p:cBhvr>
                                    </p:cmd>
                                  </p:childTnLst>
                                </p:cTn>
                              </p:par>
                            </p:childTnLst>
                          </p:cTn>
                        </p:par>
                      </p:childTnLst>
                    </p:cTn>
                  </p:par>
                </p:childTnLst>
              </p:cTn>
              <p:nextCondLst>
                <p:cond evt="onClick" delay="0">
                  <p:tgtEl>
                    <p:spTgt spid="3"/>
                  </p:tgtEl>
                </p:cond>
              </p:nextCondLst>
            </p:seq>
            <p:audio>
              <p:cMediaNode vol="80000">
                <p:cTn id="48" fill="hold" display="0">
                  <p:stCondLst>
                    <p:cond delay="indefinite"/>
                  </p:stCondLst>
                  <p:endCondLst>
                    <p:cond evt="onStopAudio" delay="0">
                      <p:tgtEl>
                        <p:sldTgt/>
                      </p:tgtEl>
                    </p:cond>
                  </p:endCondLst>
                </p:cTn>
                <p:tgtEl>
                  <p:spTgt spid="3"/>
                </p:tgtEl>
              </p:cMediaNode>
            </p:audio>
          </p:childTnLst>
        </p:cTn>
      </p:par>
    </p:tnLst>
    <p:bldLst>
      <p:bldP spid="6158" grpId="0" animBg="1"/>
      <p:bldP spid="6159" grpId="0" animBg="1"/>
      <p:bldP spid="6160" grpId="0" animBg="1"/>
      <p:bldP spid="6161" grpId="0" animBg="1"/>
      <p:bldP spid="6162" grpId="0" animBg="1"/>
      <p:bldP spid="6163" grpId="0" animBg="1"/>
      <p:bldP spid="6164" grpId="0" animBg="1"/>
      <p:bldP spid="6165" grpId="0" animBg="1"/>
      <p:bldP spid="6166" grpId="0" animBg="1"/>
      <p:bldP spid="61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Rain_Piano_Sp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441450"/>
            <a:ext cx="6977062"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4860925" y="1700213"/>
            <a:ext cx="30241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spcBef>
                <a:spcPct val="50000"/>
              </a:spcBef>
            </a:pPr>
            <a:r>
              <a:rPr lang="en-GB" sz="1600" dirty="0">
                <a:solidFill>
                  <a:schemeClr val="bg1"/>
                </a:solidFill>
              </a:rPr>
              <a:t>Over the Rainbow</a:t>
            </a:r>
          </a:p>
          <a:p>
            <a:pPr algn="r" eaLnBrk="1" hangingPunct="1">
              <a:spcBef>
                <a:spcPct val="50000"/>
              </a:spcBef>
            </a:pPr>
            <a:r>
              <a:rPr lang="en-GB" sz="1600" dirty="0">
                <a:solidFill>
                  <a:schemeClr val="bg1"/>
                </a:solidFill>
              </a:rPr>
              <a:t>(Piano Only)</a:t>
            </a:r>
          </a:p>
        </p:txBody>
      </p:sp>
      <p:sp>
        <p:nvSpPr>
          <p:cNvPr id="39941" name="Text Box 5"/>
          <p:cNvSpPr txBox="1">
            <a:spLocks noChangeArrowheads="1"/>
          </p:cNvSpPr>
          <p:nvPr/>
        </p:nvSpPr>
        <p:spPr bwMode="auto">
          <a:xfrm>
            <a:off x="1187450" y="6107113"/>
            <a:ext cx="65529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pPr>
            <a:r>
              <a:rPr lang="en-GB" sz="1400" b="1" dirty="0" smtClean="0">
                <a:solidFill>
                  <a:schemeClr val="bg1"/>
                </a:solidFill>
                <a:latin typeface="Lucida Sans" pitchFamily="34" charset="0"/>
              </a:rPr>
              <a:t>Some        where   over </a:t>
            </a:r>
            <a:r>
              <a:rPr lang="en-GB" sz="1400" b="1" dirty="0">
                <a:solidFill>
                  <a:schemeClr val="bg1"/>
                </a:solidFill>
                <a:latin typeface="Lucida Sans" pitchFamily="34" charset="0"/>
              </a:rPr>
              <a:t>the </a:t>
            </a:r>
            <a:r>
              <a:rPr lang="en-GB" sz="1400" b="1" dirty="0" smtClean="0">
                <a:solidFill>
                  <a:schemeClr val="bg1"/>
                </a:solidFill>
                <a:latin typeface="Lucida Sans" pitchFamily="34" charset="0"/>
              </a:rPr>
              <a:t>rainbow way      up           high</a:t>
            </a:r>
            <a:r>
              <a:rPr lang="en-GB" sz="1400" b="1" dirty="0">
                <a:solidFill>
                  <a:schemeClr val="bg1"/>
                </a:solidFill>
                <a:latin typeface="Lucida Sans" pitchFamily="34" charset="0"/>
              </a:rPr>
              <a:t>…</a:t>
            </a:r>
          </a:p>
        </p:txBody>
      </p:sp>
      <p:sp>
        <p:nvSpPr>
          <p:cNvPr id="12296" name="Line 8"/>
          <p:cNvSpPr>
            <a:spLocks noChangeShapeType="1"/>
          </p:cNvSpPr>
          <p:nvPr/>
        </p:nvSpPr>
        <p:spPr bwMode="auto">
          <a:xfrm>
            <a:off x="1403350" y="5703888"/>
            <a:ext cx="792163"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7" name="Line 9"/>
          <p:cNvSpPr>
            <a:spLocks noChangeShapeType="1"/>
          </p:cNvSpPr>
          <p:nvPr/>
        </p:nvSpPr>
        <p:spPr bwMode="auto">
          <a:xfrm>
            <a:off x="2195513" y="5516563"/>
            <a:ext cx="792162"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8" name="Line 10"/>
          <p:cNvSpPr>
            <a:spLocks noChangeShapeType="1"/>
          </p:cNvSpPr>
          <p:nvPr/>
        </p:nvSpPr>
        <p:spPr bwMode="auto">
          <a:xfrm flipV="1">
            <a:off x="2987675" y="5576888"/>
            <a:ext cx="395288"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9" name="Line 11"/>
          <p:cNvSpPr>
            <a:spLocks noChangeShapeType="1"/>
          </p:cNvSpPr>
          <p:nvPr/>
        </p:nvSpPr>
        <p:spPr bwMode="auto">
          <a:xfrm flipV="1">
            <a:off x="3392488" y="5638800"/>
            <a:ext cx="215900"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00" name="Line 12"/>
          <p:cNvSpPr>
            <a:spLocks noChangeShapeType="1"/>
          </p:cNvSpPr>
          <p:nvPr/>
        </p:nvSpPr>
        <p:spPr bwMode="auto">
          <a:xfrm flipV="1">
            <a:off x="3594100" y="5602288"/>
            <a:ext cx="215900"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02" name="Line 14"/>
          <p:cNvSpPr>
            <a:spLocks noChangeShapeType="1"/>
          </p:cNvSpPr>
          <p:nvPr/>
        </p:nvSpPr>
        <p:spPr bwMode="auto">
          <a:xfrm flipV="1">
            <a:off x="3803650" y="5576888"/>
            <a:ext cx="395288"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03" name="Line 15"/>
          <p:cNvSpPr>
            <a:spLocks noChangeShapeType="1"/>
          </p:cNvSpPr>
          <p:nvPr/>
        </p:nvSpPr>
        <p:spPr bwMode="auto">
          <a:xfrm>
            <a:off x="4202113" y="5530850"/>
            <a:ext cx="395287"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04" name="Line 16"/>
          <p:cNvSpPr>
            <a:spLocks noChangeShapeType="1"/>
          </p:cNvSpPr>
          <p:nvPr/>
        </p:nvSpPr>
        <p:spPr bwMode="auto">
          <a:xfrm>
            <a:off x="4605338" y="5703888"/>
            <a:ext cx="755650"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05" name="Line 17"/>
          <p:cNvSpPr>
            <a:spLocks noChangeShapeType="1"/>
          </p:cNvSpPr>
          <p:nvPr/>
        </p:nvSpPr>
        <p:spPr bwMode="auto">
          <a:xfrm>
            <a:off x="5364163" y="5589588"/>
            <a:ext cx="827087"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06" name="Line 18"/>
          <p:cNvSpPr>
            <a:spLocks noChangeShapeType="1"/>
          </p:cNvSpPr>
          <p:nvPr/>
        </p:nvSpPr>
        <p:spPr bwMode="auto">
          <a:xfrm>
            <a:off x="6192838" y="5613400"/>
            <a:ext cx="1295400"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53" name="Text Box 19"/>
          <p:cNvSpPr txBox="1">
            <a:spLocks noChangeArrowheads="1"/>
          </p:cNvSpPr>
          <p:nvPr/>
        </p:nvSpPr>
        <p:spPr bwMode="auto">
          <a:xfrm rot="-5400000">
            <a:off x="-76159" y="3624988"/>
            <a:ext cx="1656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2000" i="1" dirty="0">
                <a:solidFill>
                  <a:schemeClr val="bg1"/>
                </a:solidFill>
                <a:latin typeface="Lucida Sans" pitchFamily="34" charset="0"/>
              </a:rPr>
              <a:t>frequency</a:t>
            </a:r>
          </a:p>
        </p:txBody>
      </p:sp>
      <p:sp>
        <p:nvSpPr>
          <p:cNvPr id="39954" name="Text Box 21"/>
          <p:cNvSpPr txBox="1">
            <a:spLocks noChangeArrowheads="1"/>
          </p:cNvSpPr>
          <p:nvPr/>
        </p:nvSpPr>
        <p:spPr bwMode="auto">
          <a:xfrm rot="-5400000">
            <a:off x="112966" y="1741269"/>
            <a:ext cx="127793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1800" i="1" dirty="0" smtClean="0">
                <a:solidFill>
                  <a:srgbClr val="0070C0"/>
                </a:solidFill>
                <a:latin typeface="Lucida Sans" pitchFamily="34" charset="0"/>
              </a:rPr>
              <a:t>(high</a:t>
            </a:r>
            <a:r>
              <a:rPr lang="en-GB" sz="1800" i="1" dirty="0">
                <a:solidFill>
                  <a:srgbClr val="0070C0"/>
                </a:solidFill>
                <a:latin typeface="Lucida Sans" pitchFamily="34" charset="0"/>
              </a:rPr>
              <a:t>)</a:t>
            </a:r>
          </a:p>
        </p:txBody>
      </p:sp>
      <p:sp>
        <p:nvSpPr>
          <p:cNvPr id="39955" name="Text Box 22"/>
          <p:cNvSpPr txBox="1">
            <a:spLocks noChangeArrowheads="1"/>
          </p:cNvSpPr>
          <p:nvPr/>
        </p:nvSpPr>
        <p:spPr bwMode="auto">
          <a:xfrm rot="-5400000">
            <a:off x="139953" y="5512672"/>
            <a:ext cx="1223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1800" i="1" dirty="0">
                <a:solidFill>
                  <a:srgbClr val="0070C0"/>
                </a:solidFill>
                <a:latin typeface="Lucida Sans" pitchFamily="34" charset="0"/>
              </a:rPr>
              <a:t>(low)</a:t>
            </a:r>
          </a:p>
        </p:txBody>
      </p:sp>
      <p:pic>
        <p:nvPicPr>
          <p:cNvPr id="22" name="Rain_Piano.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44408" y="5661025"/>
            <a:ext cx="448816" cy="448816"/>
          </a:xfrm>
          <a:prstGeom prst="rect">
            <a:avLst/>
          </a:prstGeom>
        </p:spPr>
      </p:pic>
      <p:sp>
        <p:nvSpPr>
          <p:cNvPr id="23"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…is complex</a:t>
            </a:r>
          </a:p>
        </p:txBody>
      </p:sp>
    </p:spTree>
    <p:extLst>
      <p:ext uri="{BB962C8B-B14F-4D97-AF65-F5344CB8AC3E}">
        <p14:creationId xmlns:p14="http://schemas.microsoft.com/office/powerpoint/2010/main" val="93883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0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0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0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2"/>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3889" fill="hold"/>
                                        <p:tgtEl>
                                          <p:spTgt spid="22"/>
                                        </p:tgtEl>
                                      </p:cBhvr>
                                    </p:cmd>
                                  </p:childTnLst>
                                </p:cTn>
                              </p:par>
                            </p:childTnLst>
                          </p:cTn>
                        </p:par>
                      </p:childTnLst>
                    </p:cTn>
                  </p:par>
                </p:childTnLst>
              </p:cTn>
              <p:nextCondLst>
                <p:cond evt="onClick" delay="0">
                  <p:tgtEl>
                    <p:spTgt spid="22"/>
                  </p:tgtEl>
                </p:cond>
              </p:nextCondLst>
            </p:seq>
            <p:audio>
              <p:cMediaNode vol="80000">
                <p:cTn id="48" fill="hold" display="0">
                  <p:stCondLst>
                    <p:cond delay="indefinite"/>
                  </p:stCondLst>
                  <p:endCondLst>
                    <p:cond evt="onStopAudio" delay="0">
                      <p:tgtEl>
                        <p:sldTgt/>
                      </p:tgtEl>
                    </p:cond>
                  </p:endCondLst>
                </p:cTn>
                <p:tgtEl>
                  <p:spTgt spid="22"/>
                </p:tgtEl>
              </p:cMediaNode>
            </p:audio>
          </p:childTnLst>
        </p:cTn>
      </p:par>
    </p:tnLst>
    <p:bldLst>
      <p:bldP spid="12296" grpId="0" animBg="1"/>
      <p:bldP spid="12297" grpId="0" animBg="1"/>
      <p:bldP spid="12298" grpId="0" animBg="1"/>
      <p:bldP spid="12299" grpId="0" animBg="1"/>
      <p:bldP spid="12300" grpId="0" animBg="1"/>
      <p:bldP spid="12302" grpId="0" animBg="1"/>
      <p:bldP spid="12303" grpId="0" animBg="1"/>
      <p:bldP spid="12304" grpId="0" animBg="1"/>
      <p:bldP spid="12305" grpId="0" animBg="1"/>
      <p:bldP spid="123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14"/>
          <p:cNvSpPr txBox="1">
            <a:spLocks noChangeArrowheads="1"/>
          </p:cNvSpPr>
          <p:nvPr/>
        </p:nvSpPr>
        <p:spPr bwMode="auto">
          <a:xfrm>
            <a:off x="4860925" y="1700213"/>
            <a:ext cx="30241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spcBef>
                <a:spcPct val="50000"/>
              </a:spcBef>
            </a:pPr>
            <a:r>
              <a:rPr lang="en-GB" sz="1600">
                <a:solidFill>
                  <a:schemeClr val="bg1"/>
                </a:solidFill>
              </a:rPr>
              <a:t>Over the Rainbow</a:t>
            </a:r>
          </a:p>
          <a:p>
            <a:pPr algn="r" eaLnBrk="1" hangingPunct="1">
              <a:spcBef>
                <a:spcPct val="50000"/>
              </a:spcBef>
            </a:pPr>
            <a:r>
              <a:rPr lang="en-GB" sz="1600">
                <a:solidFill>
                  <a:schemeClr val="bg1"/>
                </a:solidFill>
              </a:rPr>
              <a:t>(Piano Only)</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9262" b="8836"/>
          <a:stretch/>
        </p:blipFill>
        <p:spPr>
          <a:xfrm>
            <a:off x="971600" y="1412776"/>
            <a:ext cx="7171859" cy="4536841"/>
          </a:xfrm>
          <a:prstGeom prst="rect">
            <a:avLst/>
          </a:prstGeom>
        </p:spPr>
      </p:pic>
      <p:sp>
        <p:nvSpPr>
          <p:cNvPr id="24" name="Text Box 4"/>
          <p:cNvSpPr txBox="1">
            <a:spLocks noChangeArrowheads="1"/>
          </p:cNvSpPr>
          <p:nvPr/>
        </p:nvSpPr>
        <p:spPr bwMode="auto">
          <a:xfrm>
            <a:off x="4860000" y="1699200"/>
            <a:ext cx="30241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spcBef>
                <a:spcPct val="50000"/>
              </a:spcBef>
            </a:pPr>
            <a:r>
              <a:rPr lang="en-GB" sz="1600" dirty="0">
                <a:solidFill>
                  <a:schemeClr val="bg1"/>
                </a:solidFill>
              </a:rPr>
              <a:t>Over the Rainbow</a:t>
            </a:r>
          </a:p>
          <a:p>
            <a:pPr algn="r" eaLnBrk="1" hangingPunct="1">
              <a:spcBef>
                <a:spcPct val="50000"/>
              </a:spcBef>
            </a:pPr>
            <a:r>
              <a:rPr lang="en-GB" sz="1600" dirty="0">
                <a:solidFill>
                  <a:schemeClr val="bg1"/>
                </a:solidFill>
              </a:rPr>
              <a:t>(Piano Only)</a:t>
            </a:r>
          </a:p>
        </p:txBody>
      </p:sp>
      <p:sp>
        <p:nvSpPr>
          <p:cNvPr id="11" name="Text Box 5"/>
          <p:cNvSpPr txBox="1">
            <a:spLocks noChangeArrowheads="1"/>
          </p:cNvSpPr>
          <p:nvPr/>
        </p:nvSpPr>
        <p:spPr bwMode="auto">
          <a:xfrm>
            <a:off x="1187624" y="6107113"/>
            <a:ext cx="65529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pPr>
            <a:r>
              <a:rPr lang="en-GB" sz="1400" b="1" dirty="0" smtClean="0">
                <a:solidFill>
                  <a:schemeClr val="bg1"/>
                </a:solidFill>
                <a:latin typeface="Lucida Sans" pitchFamily="34" charset="0"/>
              </a:rPr>
              <a:t>Some        where   over </a:t>
            </a:r>
            <a:r>
              <a:rPr lang="en-GB" sz="1400" b="1" dirty="0">
                <a:solidFill>
                  <a:schemeClr val="bg1"/>
                </a:solidFill>
                <a:latin typeface="Lucida Sans" pitchFamily="34" charset="0"/>
              </a:rPr>
              <a:t>the </a:t>
            </a:r>
            <a:r>
              <a:rPr lang="en-GB" sz="1400" b="1" dirty="0" smtClean="0">
                <a:solidFill>
                  <a:schemeClr val="bg1"/>
                </a:solidFill>
                <a:latin typeface="Lucida Sans" pitchFamily="34" charset="0"/>
              </a:rPr>
              <a:t>rainbow way      up           high</a:t>
            </a:r>
            <a:r>
              <a:rPr lang="en-GB" sz="1400" b="1" dirty="0">
                <a:solidFill>
                  <a:schemeClr val="bg1"/>
                </a:solidFill>
                <a:latin typeface="Lucida Sans" pitchFamily="34" charset="0"/>
              </a:rPr>
              <a:t>…</a:t>
            </a:r>
          </a:p>
        </p:txBody>
      </p:sp>
      <p:sp>
        <p:nvSpPr>
          <p:cNvPr id="12"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Filtered into &gt;= 22 channels…</a:t>
            </a:r>
          </a:p>
        </p:txBody>
      </p:sp>
      <p:sp>
        <p:nvSpPr>
          <p:cNvPr id="13" name="Text Box 19"/>
          <p:cNvSpPr txBox="1">
            <a:spLocks noChangeArrowheads="1"/>
          </p:cNvSpPr>
          <p:nvPr/>
        </p:nvSpPr>
        <p:spPr bwMode="auto">
          <a:xfrm rot="-5400000">
            <a:off x="-76159" y="3624988"/>
            <a:ext cx="1656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2000" i="1" dirty="0">
                <a:solidFill>
                  <a:schemeClr val="bg1"/>
                </a:solidFill>
                <a:latin typeface="Lucida Sans" pitchFamily="34" charset="0"/>
              </a:rPr>
              <a:t>frequency</a:t>
            </a:r>
          </a:p>
        </p:txBody>
      </p:sp>
      <p:sp>
        <p:nvSpPr>
          <p:cNvPr id="14" name="Text Box 21"/>
          <p:cNvSpPr txBox="1">
            <a:spLocks noChangeArrowheads="1"/>
          </p:cNvSpPr>
          <p:nvPr/>
        </p:nvSpPr>
        <p:spPr bwMode="auto">
          <a:xfrm rot="-5400000">
            <a:off x="112966" y="1741269"/>
            <a:ext cx="127793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1800" i="1" dirty="0" smtClean="0">
                <a:solidFill>
                  <a:srgbClr val="0070C0"/>
                </a:solidFill>
                <a:latin typeface="Lucida Sans" pitchFamily="34" charset="0"/>
              </a:rPr>
              <a:t>(high</a:t>
            </a:r>
            <a:r>
              <a:rPr lang="en-GB" sz="1800" i="1" dirty="0">
                <a:solidFill>
                  <a:srgbClr val="0070C0"/>
                </a:solidFill>
                <a:latin typeface="Lucida Sans" pitchFamily="34" charset="0"/>
              </a:rPr>
              <a:t>)</a:t>
            </a:r>
          </a:p>
        </p:txBody>
      </p:sp>
      <p:sp>
        <p:nvSpPr>
          <p:cNvPr id="15" name="Text Box 22"/>
          <p:cNvSpPr txBox="1">
            <a:spLocks noChangeArrowheads="1"/>
          </p:cNvSpPr>
          <p:nvPr/>
        </p:nvSpPr>
        <p:spPr bwMode="auto">
          <a:xfrm rot="-5400000">
            <a:off x="139953" y="5512672"/>
            <a:ext cx="1223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1800" i="1" dirty="0">
                <a:solidFill>
                  <a:srgbClr val="0070C0"/>
                </a:solidFill>
                <a:latin typeface="Lucida Sans" pitchFamily="34" charset="0"/>
              </a:rPr>
              <a:t>(low)</a:t>
            </a:r>
          </a:p>
        </p:txBody>
      </p:sp>
      <p:pic>
        <p:nvPicPr>
          <p:cNvPr id="16" name="S_Rain_Piano.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44407" y="5661248"/>
            <a:ext cx="450000" cy="450000"/>
          </a:xfrm>
          <a:prstGeom prst="rect">
            <a:avLst/>
          </a:prstGeom>
        </p:spPr>
      </p:pic>
      <p:sp>
        <p:nvSpPr>
          <p:cNvPr id="17" name="Oval 14"/>
          <p:cNvSpPr>
            <a:spLocks noChangeArrowheads="1"/>
          </p:cNvSpPr>
          <p:nvPr/>
        </p:nvSpPr>
        <p:spPr bwMode="auto">
          <a:xfrm>
            <a:off x="1331640" y="6012000"/>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5"/>
          <p:cNvSpPr>
            <a:spLocks noChangeArrowheads="1"/>
          </p:cNvSpPr>
          <p:nvPr/>
        </p:nvSpPr>
        <p:spPr bwMode="auto">
          <a:xfrm>
            <a:off x="2195736" y="6012000"/>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Oval 16"/>
          <p:cNvSpPr>
            <a:spLocks noChangeArrowheads="1"/>
          </p:cNvSpPr>
          <p:nvPr/>
        </p:nvSpPr>
        <p:spPr bwMode="auto">
          <a:xfrm>
            <a:off x="2987675" y="6012000"/>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Oval 17"/>
          <p:cNvSpPr>
            <a:spLocks noChangeArrowheads="1"/>
          </p:cNvSpPr>
          <p:nvPr/>
        </p:nvSpPr>
        <p:spPr bwMode="auto">
          <a:xfrm>
            <a:off x="3347418" y="6012000"/>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18"/>
          <p:cNvSpPr>
            <a:spLocks noChangeArrowheads="1"/>
          </p:cNvSpPr>
          <p:nvPr/>
        </p:nvSpPr>
        <p:spPr bwMode="auto">
          <a:xfrm>
            <a:off x="3563442" y="6012000"/>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19"/>
          <p:cNvSpPr>
            <a:spLocks noChangeArrowheads="1"/>
          </p:cNvSpPr>
          <p:nvPr/>
        </p:nvSpPr>
        <p:spPr bwMode="auto">
          <a:xfrm>
            <a:off x="3779912" y="6012000"/>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20"/>
          <p:cNvSpPr>
            <a:spLocks noChangeArrowheads="1"/>
          </p:cNvSpPr>
          <p:nvPr/>
        </p:nvSpPr>
        <p:spPr bwMode="auto">
          <a:xfrm>
            <a:off x="4176000" y="6012000"/>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21"/>
          <p:cNvSpPr>
            <a:spLocks noChangeArrowheads="1"/>
          </p:cNvSpPr>
          <p:nvPr/>
        </p:nvSpPr>
        <p:spPr bwMode="auto">
          <a:xfrm>
            <a:off x="4572000" y="6012000"/>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22"/>
          <p:cNvSpPr>
            <a:spLocks noChangeArrowheads="1"/>
          </p:cNvSpPr>
          <p:nvPr/>
        </p:nvSpPr>
        <p:spPr bwMode="auto">
          <a:xfrm>
            <a:off x="5364163" y="6012000"/>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23"/>
          <p:cNvSpPr>
            <a:spLocks noChangeArrowheads="1"/>
          </p:cNvSpPr>
          <p:nvPr/>
        </p:nvSpPr>
        <p:spPr bwMode="auto">
          <a:xfrm>
            <a:off x="6227763" y="6012000"/>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159083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3838" fill="hold"/>
                                        <p:tgtEl>
                                          <p:spTgt spid="16"/>
                                        </p:tgtEl>
                                      </p:cBhvr>
                                    </p:cmd>
                                  </p:childTnLst>
                                </p:cTn>
                              </p:par>
                            </p:childTnLst>
                          </p:cTn>
                        </p:par>
                      </p:childTnLst>
                    </p:cTn>
                  </p:par>
                </p:childTnLst>
              </p:cTn>
              <p:nextCondLst>
                <p:cond evt="onClick" delay="0">
                  <p:tgtEl>
                    <p:spTgt spid="16"/>
                  </p:tgtEl>
                </p:cond>
              </p:nextCondLst>
            </p:seq>
            <p:audio>
              <p:cMediaNode vol="80000">
                <p:cTn id="48" fill="hold" display="0">
                  <p:stCondLst>
                    <p:cond delay="indefinite"/>
                  </p:stCondLst>
                  <p:endCondLst>
                    <p:cond evt="onStopAudio" delay="0">
                      <p:tgtEl>
                        <p:sldTgt/>
                      </p:tgtEl>
                    </p:cond>
                  </p:endCondLst>
                </p:cTn>
                <p:tgtEl>
                  <p:spTgt spid="16"/>
                </p:tgtEl>
              </p:cMediaNode>
            </p:audio>
          </p:childTnLst>
        </p:cTn>
      </p:par>
    </p:tnLst>
    <p:bldLst>
      <p:bldP spid="17" grpId="0" animBg="1"/>
      <p:bldP spid="19" grpId="0" animBg="1"/>
      <p:bldP spid="23" grpId="0" animBg="1"/>
      <p:bldP spid="26" grpId="0" animBg="1"/>
      <p:bldP spid="27" grpId="0" animBg="1"/>
      <p:bldP spid="28" grpId="0" animBg="1"/>
      <p:bldP spid="29" grpId="0" animBg="1"/>
      <p:bldP spid="30" grpId="0" animBg="1"/>
      <p:bldP spid="31"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 and turned into pulse sequences</a:t>
            </a:r>
          </a:p>
        </p:txBody>
      </p:sp>
      <p:pic>
        <p:nvPicPr>
          <p:cNvPr id="21" name="Picture 11" descr="Rain_Piano_Electrodo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412875"/>
            <a:ext cx="719772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3"/>
          <p:cNvSpPr txBox="1">
            <a:spLocks noChangeArrowheads="1"/>
          </p:cNvSpPr>
          <p:nvPr/>
        </p:nvSpPr>
        <p:spPr bwMode="auto">
          <a:xfrm>
            <a:off x="1331366" y="6178699"/>
            <a:ext cx="5976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pPr>
            <a:r>
              <a:rPr lang="en-GB" sz="1200" b="1" dirty="0">
                <a:solidFill>
                  <a:schemeClr val="bg1"/>
                </a:solidFill>
              </a:rPr>
              <a:t>  Some          where      </a:t>
            </a:r>
            <a:r>
              <a:rPr lang="en-GB" sz="1200" b="1" dirty="0" err="1">
                <a:solidFill>
                  <a:schemeClr val="bg1"/>
                </a:solidFill>
              </a:rPr>
              <a:t>ov</a:t>
            </a:r>
            <a:r>
              <a:rPr lang="en-GB" sz="1200" b="1" dirty="0">
                <a:solidFill>
                  <a:schemeClr val="bg1"/>
                </a:solidFill>
              </a:rPr>
              <a:t>  - </a:t>
            </a:r>
            <a:r>
              <a:rPr lang="en-GB" sz="1200" b="1" dirty="0" err="1">
                <a:solidFill>
                  <a:schemeClr val="bg1"/>
                </a:solidFill>
              </a:rPr>
              <a:t>er</a:t>
            </a:r>
            <a:r>
              <a:rPr lang="en-GB" sz="1200" b="1" dirty="0">
                <a:solidFill>
                  <a:schemeClr val="bg1"/>
                </a:solidFill>
              </a:rPr>
              <a:t> the rain-bow  way          up              high…</a:t>
            </a:r>
          </a:p>
        </p:txBody>
      </p:sp>
      <p:sp>
        <p:nvSpPr>
          <p:cNvPr id="25" name="Text Box 14"/>
          <p:cNvSpPr txBox="1">
            <a:spLocks noChangeArrowheads="1"/>
          </p:cNvSpPr>
          <p:nvPr/>
        </p:nvSpPr>
        <p:spPr bwMode="auto">
          <a:xfrm>
            <a:off x="4787900" y="1700213"/>
            <a:ext cx="30241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spcBef>
                <a:spcPct val="50000"/>
              </a:spcBef>
            </a:pPr>
            <a:r>
              <a:rPr lang="en-GB" sz="1600"/>
              <a:t>Over the Rainbow</a:t>
            </a:r>
          </a:p>
          <a:p>
            <a:pPr algn="r" eaLnBrk="1" hangingPunct="1">
              <a:spcBef>
                <a:spcPct val="50000"/>
              </a:spcBef>
            </a:pPr>
            <a:r>
              <a:rPr lang="en-GB" sz="1600"/>
              <a:t>(Piano Only)</a:t>
            </a:r>
          </a:p>
        </p:txBody>
      </p:sp>
      <p:sp>
        <p:nvSpPr>
          <p:cNvPr id="33" name="Oval 15"/>
          <p:cNvSpPr>
            <a:spLocks noChangeArrowheads="1"/>
          </p:cNvSpPr>
          <p:nvPr/>
        </p:nvSpPr>
        <p:spPr bwMode="auto">
          <a:xfrm>
            <a:off x="1906588" y="602138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Oval 16"/>
          <p:cNvSpPr>
            <a:spLocks noChangeArrowheads="1"/>
          </p:cNvSpPr>
          <p:nvPr/>
        </p:nvSpPr>
        <p:spPr bwMode="auto">
          <a:xfrm>
            <a:off x="2698750" y="6021388"/>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 name="Oval 17"/>
          <p:cNvSpPr>
            <a:spLocks noChangeArrowheads="1"/>
          </p:cNvSpPr>
          <p:nvPr/>
        </p:nvSpPr>
        <p:spPr bwMode="auto">
          <a:xfrm>
            <a:off x="3348038" y="602138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 name="Oval 18"/>
          <p:cNvSpPr>
            <a:spLocks noChangeArrowheads="1"/>
          </p:cNvSpPr>
          <p:nvPr/>
        </p:nvSpPr>
        <p:spPr bwMode="auto">
          <a:xfrm>
            <a:off x="3706813" y="602138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 name="Oval 19"/>
          <p:cNvSpPr>
            <a:spLocks noChangeArrowheads="1"/>
          </p:cNvSpPr>
          <p:nvPr/>
        </p:nvSpPr>
        <p:spPr bwMode="auto">
          <a:xfrm>
            <a:off x="3924300" y="6021388"/>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 name="Oval 20"/>
          <p:cNvSpPr>
            <a:spLocks noChangeArrowheads="1"/>
          </p:cNvSpPr>
          <p:nvPr/>
        </p:nvSpPr>
        <p:spPr bwMode="auto">
          <a:xfrm>
            <a:off x="4140200" y="6021388"/>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 name="Oval 21"/>
          <p:cNvSpPr>
            <a:spLocks noChangeArrowheads="1"/>
          </p:cNvSpPr>
          <p:nvPr/>
        </p:nvSpPr>
        <p:spPr bwMode="auto">
          <a:xfrm>
            <a:off x="4500563" y="602138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 name="Oval 22"/>
          <p:cNvSpPr>
            <a:spLocks noChangeArrowheads="1"/>
          </p:cNvSpPr>
          <p:nvPr/>
        </p:nvSpPr>
        <p:spPr bwMode="auto">
          <a:xfrm>
            <a:off x="4932363" y="602138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 name="Oval 23"/>
          <p:cNvSpPr>
            <a:spLocks noChangeArrowheads="1"/>
          </p:cNvSpPr>
          <p:nvPr/>
        </p:nvSpPr>
        <p:spPr bwMode="auto">
          <a:xfrm>
            <a:off x="5580063" y="602138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2" name="Oval 24"/>
          <p:cNvSpPr>
            <a:spLocks noChangeArrowheads="1"/>
          </p:cNvSpPr>
          <p:nvPr/>
        </p:nvSpPr>
        <p:spPr bwMode="auto">
          <a:xfrm>
            <a:off x="6372225" y="6019800"/>
            <a:ext cx="144463"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3" name="Group 37"/>
          <p:cNvGrpSpPr>
            <a:grpSpLocks/>
          </p:cNvGrpSpPr>
          <p:nvPr/>
        </p:nvGrpSpPr>
        <p:grpSpPr bwMode="auto">
          <a:xfrm>
            <a:off x="3563938" y="1341438"/>
            <a:ext cx="4968875" cy="4175125"/>
            <a:chOff x="2245" y="845"/>
            <a:chExt cx="3130" cy="2630"/>
          </a:xfrm>
        </p:grpSpPr>
        <p:sp>
          <p:nvSpPr>
            <p:cNvPr id="44" name="Line 27"/>
            <p:cNvSpPr>
              <a:spLocks noChangeShapeType="1"/>
            </p:cNvSpPr>
            <p:nvPr/>
          </p:nvSpPr>
          <p:spPr bwMode="auto">
            <a:xfrm flipH="1" flipV="1">
              <a:off x="2245" y="2750"/>
              <a:ext cx="1769" cy="72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28"/>
            <p:cNvSpPr>
              <a:spLocks noChangeShapeType="1"/>
            </p:cNvSpPr>
            <p:nvPr/>
          </p:nvSpPr>
          <p:spPr bwMode="auto">
            <a:xfrm>
              <a:off x="2245" y="845"/>
              <a:ext cx="1769" cy="222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 name="Line 29"/>
            <p:cNvSpPr>
              <a:spLocks noChangeShapeType="1"/>
            </p:cNvSpPr>
            <p:nvPr/>
          </p:nvSpPr>
          <p:spPr bwMode="auto">
            <a:xfrm flipV="1">
              <a:off x="4059" y="845"/>
              <a:ext cx="1316" cy="222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 name="Rectangle 30"/>
            <p:cNvSpPr>
              <a:spLocks noChangeArrowheads="1"/>
            </p:cNvSpPr>
            <p:nvPr/>
          </p:nvSpPr>
          <p:spPr bwMode="auto">
            <a:xfrm>
              <a:off x="4023" y="3067"/>
              <a:ext cx="45" cy="40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Line 31"/>
            <p:cNvSpPr>
              <a:spLocks noChangeShapeType="1"/>
            </p:cNvSpPr>
            <p:nvPr/>
          </p:nvSpPr>
          <p:spPr bwMode="auto">
            <a:xfrm flipV="1">
              <a:off x="4059" y="2704"/>
              <a:ext cx="953" cy="77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49" name="Picture 32" descr="Brit_Vox_Electrodogram_z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5" y="845"/>
              <a:ext cx="3129" cy="189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0" name="Group 33"/>
          <p:cNvGrpSpPr>
            <a:grpSpLocks/>
          </p:cNvGrpSpPr>
          <p:nvPr/>
        </p:nvGrpSpPr>
        <p:grpSpPr bwMode="auto">
          <a:xfrm>
            <a:off x="3995738" y="1755775"/>
            <a:ext cx="4359275" cy="2016125"/>
            <a:chOff x="2472" y="1117"/>
            <a:chExt cx="2746" cy="1270"/>
          </a:xfrm>
        </p:grpSpPr>
        <p:sp>
          <p:nvSpPr>
            <p:cNvPr id="51" name="Freeform 34"/>
            <p:cNvSpPr>
              <a:spLocks/>
            </p:cNvSpPr>
            <p:nvPr/>
          </p:nvSpPr>
          <p:spPr bwMode="auto">
            <a:xfrm>
              <a:off x="2472" y="1706"/>
              <a:ext cx="2746" cy="64"/>
            </a:xfrm>
            <a:custGeom>
              <a:avLst/>
              <a:gdLst>
                <a:gd name="T0" fmla="*/ 30 w 2746"/>
                <a:gd name="T1" fmla="*/ 11 h 64"/>
                <a:gd name="T2" fmla="*/ 94 w 2746"/>
                <a:gd name="T3" fmla="*/ 56 h 64"/>
                <a:gd name="T4" fmla="*/ 161 w 2746"/>
                <a:gd name="T5" fmla="*/ 30 h 64"/>
                <a:gd name="T6" fmla="*/ 255 w 2746"/>
                <a:gd name="T7" fmla="*/ 26 h 64"/>
                <a:gd name="T8" fmla="*/ 397 w 2746"/>
                <a:gd name="T9" fmla="*/ 19 h 64"/>
                <a:gd name="T10" fmla="*/ 494 w 2746"/>
                <a:gd name="T11" fmla="*/ 52 h 64"/>
                <a:gd name="T12" fmla="*/ 591 w 2746"/>
                <a:gd name="T13" fmla="*/ 19 h 64"/>
                <a:gd name="T14" fmla="*/ 659 w 2746"/>
                <a:gd name="T15" fmla="*/ 37 h 64"/>
                <a:gd name="T16" fmla="*/ 745 w 2746"/>
                <a:gd name="T17" fmla="*/ 49 h 64"/>
                <a:gd name="T18" fmla="*/ 808 w 2746"/>
                <a:gd name="T19" fmla="*/ 15 h 64"/>
                <a:gd name="T20" fmla="*/ 864 w 2746"/>
                <a:gd name="T21" fmla="*/ 30 h 64"/>
                <a:gd name="T22" fmla="*/ 935 w 2746"/>
                <a:gd name="T23" fmla="*/ 52 h 64"/>
                <a:gd name="T24" fmla="*/ 999 w 2746"/>
                <a:gd name="T25" fmla="*/ 8 h 64"/>
                <a:gd name="T26" fmla="*/ 1111 w 2746"/>
                <a:gd name="T27" fmla="*/ 56 h 64"/>
                <a:gd name="T28" fmla="*/ 1197 w 2746"/>
                <a:gd name="T29" fmla="*/ 15 h 64"/>
                <a:gd name="T30" fmla="*/ 1276 w 2746"/>
                <a:gd name="T31" fmla="*/ 11 h 64"/>
                <a:gd name="T32" fmla="*/ 1324 w 2746"/>
                <a:gd name="T33" fmla="*/ 37 h 64"/>
                <a:gd name="T34" fmla="*/ 1358 w 2746"/>
                <a:gd name="T35" fmla="*/ 49 h 64"/>
                <a:gd name="T36" fmla="*/ 1425 w 2746"/>
                <a:gd name="T37" fmla="*/ 15 h 64"/>
                <a:gd name="T38" fmla="*/ 1538 w 2746"/>
                <a:gd name="T39" fmla="*/ 56 h 64"/>
                <a:gd name="T40" fmla="*/ 1642 w 2746"/>
                <a:gd name="T41" fmla="*/ 8 h 64"/>
                <a:gd name="T42" fmla="*/ 1754 w 2746"/>
                <a:gd name="T43" fmla="*/ 52 h 64"/>
                <a:gd name="T44" fmla="*/ 1859 w 2746"/>
                <a:gd name="T45" fmla="*/ 0 h 64"/>
                <a:gd name="T46" fmla="*/ 1953 w 2746"/>
                <a:gd name="T47" fmla="*/ 56 h 64"/>
                <a:gd name="T48" fmla="*/ 2039 w 2746"/>
                <a:gd name="T49" fmla="*/ 15 h 64"/>
                <a:gd name="T50" fmla="*/ 2158 w 2746"/>
                <a:gd name="T51" fmla="*/ 64 h 64"/>
                <a:gd name="T52" fmla="*/ 2237 w 2746"/>
                <a:gd name="T53" fmla="*/ 22 h 64"/>
                <a:gd name="T54" fmla="*/ 2293 w 2746"/>
                <a:gd name="T55" fmla="*/ 19 h 64"/>
                <a:gd name="T56" fmla="*/ 2416 w 2746"/>
                <a:gd name="T57" fmla="*/ 37 h 64"/>
                <a:gd name="T58" fmla="*/ 2465 w 2746"/>
                <a:gd name="T59" fmla="*/ 11 h 64"/>
                <a:gd name="T60" fmla="*/ 2663 w 2746"/>
                <a:gd name="T61" fmla="*/ 8 h 64"/>
                <a:gd name="T62" fmla="*/ 2734 w 2746"/>
                <a:gd name="T63" fmla="*/ 37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6"/>
                <a:gd name="T97" fmla="*/ 0 h 64"/>
                <a:gd name="T98" fmla="*/ 2746 w 2746"/>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6" h="64">
                  <a:moveTo>
                    <a:pt x="0" y="4"/>
                  </a:moveTo>
                  <a:cubicBezTo>
                    <a:pt x="10" y="6"/>
                    <a:pt x="21" y="6"/>
                    <a:pt x="30" y="11"/>
                  </a:cubicBezTo>
                  <a:cubicBezTo>
                    <a:pt x="55" y="26"/>
                    <a:pt x="20" y="14"/>
                    <a:pt x="49" y="22"/>
                  </a:cubicBezTo>
                  <a:cubicBezTo>
                    <a:pt x="63" y="37"/>
                    <a:pt x="74" y="51"/>
                    <a:pt x="94" y="56"/>
                  </a:cubicBezTo>
                  <a:cubicBezTo>
                    <a:pt x="108" y="54"/>
                    <a:pt x="123" y="56"/>
                    <a:pt x="135" y="49"/>
                  </a:cubicBezTo>
                  <a:cubicBezTo>
                    <a:pt x="146" y="42"/>
                    <a:pt x="148" y="35"/>
                    <a:pt x="161" y="30"/>
                  </a:cubicBezTo>
                  <a:cubicBezTo>
                    <a:pt x="173" y="18"/>
                    <a:pt x="183" y="18"/>
                    <a:pt x="199" y="15"/>
                  </a:cubicBezTo>
                  <a:cubicBezTo>
                    <a:pt x="221" y="18"/>
                    <a:pt x="235" y="19"/>
                    <a:pt x="255" y="26"/>
                  </a:cubicBezTo>
                  <a:cubicBezTo>
                    <a:pt x="267" y="39"/>
                    <a:pt x="286" y="47"/>
                    <a:pt x="303" y="52"/>
                  </a:cubicBezTo>
                  <a:cubicBezTo>
                    <a:pt x="336" y="45"/>
                    <a:pt x="364" y="28"/>
                    <a:pt x="397" y="19"/>
                  </a:cubicBezTo>
                  <a:cubicBezTo>
                    <a:pt x="410" y="20"/>
                    <a:pt x="434" y="18"/>
                    <a:pt x="449" y="26"/>
                  </a:cubicBezTo>
                  <a:cubicBezTo>
                    <a:pt x="465" y="35"/>
                    <a:pt x="476" y="47"/>
                    <a:pt x="494" y="52"/>
                  </a:cubicBezTo>
                  <a:cubicBezTo>
                    <a:pt x="538" y="48"/>
                    <a:pt x="521" y="47"/>
                    <a:pt x="550" y="37"/>
                  </a:cubicBezTo>
                  <a:cubicBezTo>
                    <a:pt x="562" y="27"/>
                    <a:pt x="576" y="23"/>
                    <a:pt x="591" y="19"/>
                  </a:cubicBezTo>
                  <a:cubicBezTo>
                    <a:pt x="594" y="19"/>
                    <a:pt x="629" y="19"/>
                    <a:pt x="640" y="26"/>
                  </a:cubicBezTo>
                  <a:cubicBezTo>
                    <a:pt x="661" y="40"/>
                    <a:pt x="631" y="30"/>
                    <a:pt x="659" y="37"/>
                  </a:cubicBezTo>
                  <a:cubicBezTo>
                    <a:pt x="670" y="45"/>
                    <a:pt x="681" y="49"/>
                    <a:pt x="692" y="56"/>
                  </a:cubicBezTo>
                  <a:cubicBezTo>
                    <a:pt x="710" y="54"/>
                    <a:pt x="730" y="58"/>
                    <a:pt x="745" y="49"/>
                  </a:cubicBezTo>
                  <a:cubicBezTo>
                    <a:pt x="780" y="29"/>
                    <a:pt x="721" y="52"/>
                    <a:pt x="763" y="37"/>
                  </a:cubicBezTo>
                  <a:cubicBezTo>
                    <a:pt x="778" y="24"/>
                    <a:pt x="790" y="22"/>
                    <a:pt x="808" y="15"/>
                  </a:cubicBezTo>
                  <a:cubicBezTo>
                    <a:pt x="820" y="17"/>
                    <a:pt x="831" y="18"/>
                    <a:pt x="842" y="22"/>
                  </a:cubicBezTo>
                  <a:cubicBezTo>
                    <a:pt x="849" y="24"/>
                    <a:pt x="864" y="30"/>
                    <a:pt x="864" y="30"/>
                  </a:cubicBezTo>
                  <a:cubicBezTo>
                    <a:pt x="876" y="40"/>
                    <a:pt x="891" y="47"/>
                    <a:pt x="905" y="56"/>
                  </a:cubicBezTo>
                  <a:cubicBezTo>
                    <a:pt x="915" y="55"/>
                    <a:pt x="925" y="55"/>
                    <a:pt x="935" y="52"/>
                  </a:cubicBezTo>
                  <a:cubicBezTo>
                    <a:pt x="946" y="49"/>
                    <a:pt x="956" y="29"/>
                    <a:pt x="965" y="22"/>
                  </a:cubicBezTo>
                  <a:cubicBezTo>
                    <a:pt x="975" y="14"/>
                    <a:pt x="987" y="11"/>
                    <a:pt x="999" y="8"/>
                  </a:cubicBezTo>
                  <a:cubicBezTo>
                    <a:pt x="1012" y="11"/>
                    <a:pt x="1036" y="19"/>
                    <a:pt x="1036" y="19"/>
                  </a:cubicBezTo>
                  <a:cubicBezTo>
                    <a:pt x="1056" y="36"/>
                    <a:pt x="1086" y="47"/>
                    <a:pt x="1111" y="56"/>
                  </a:cubicBezTo>
                  <a:cubicBezTo>
                    <a:pt x="1133" y="52"/>
                    <a:pt x="1150" y="49"/>
                    <a:pt x="1171" y="41"/>
                  </a:cubicBezTo>
                  <a:cubicBezTo>
                    <a:pt x="1186" y="36"/>
                    <a:pt x="1187" y="24"/>
                    <a:pt x="1197" y="15"/>
                  </a:cubicBezTo>
                  <a:cubicBezTo>
                    <a:pt x="1200" y="13"/>
                    <a:pt x="1217" y="9"/>
                    <a:pt x="1220" y="8"/>
                  </a:cubicBezTo>
                  <a:cubicBezTo>
                    <a:pt x="1239" y="9"/>
                    <a:pt x="1257" y="8"/>
                    <a:pt x="1276" y="11"/>
                  </a:cubicBezTo>
                  <a:cubicBezTo>
                    <a:pt x="1284" y="12"/>
                    <a:pt x="1298" y="19"/>
                    <a:pt x="1298" y="19"/>
                  </a:cubicBezTo>
                  <a:cubicBezTo>
                    <a:pt x="1308" y="28"/>
                    <a:pt x="1311" y="33"/>
                    <a:pt x="1324" y="37"/>
                  </a:cubicBezTo>
                  <a:cubicBezTo>
                    <a:pt x="1332" y="39"/>
                    <a:pt x="1339" y="42"/>
                    <a:pt x="1347" y="45"/>
                  </a:cubicBezTo>
                  <a:cubicBezTo>
                    <a:pt x="1351" y="46"/>
                    <a:pt x="1358" y="49"/>
                    <a:pt x="1358" y="49"/>
                  </a:cubicBezTo>
                  <a:cubicBezTo>
                    <a:pt x="1367" y="48"/>
                    <a:pt x="1376" y="49"/>
                    <a:pt x="1384" y="45"/>
                  </a:cubicBezTo>
                  <a:cubicBezTo>
                    <a:pt x="1403" y="35"/>
                    <a:pt x="1404" y="23"/>
                    <a:pt x="1425" y="15"/>
                  </a:cubicBezTo>
                  <a:cubicBezTo>
                    <a:pt x="1441" y="1"/>
                    <a:pt x="1460" y="9"/>
                    <a:pt x="1478" y="15"/>
                  </a:cubicBezTo>
                  <a:cubicBezTo>
                    <a:pt x="1497" y="34"/>
                    <a:pt x="1512" y="47"/>
                    <a:pt x="1538" y="56"/>
                  </a:cubicBezTo>
                  <a:cubicBezTo>
                    <a:pt x="1550" y="55"/>
                    <a:pt x="1563" y="55"/>
                    <a:pt x="1575" y="52"/>
                  </a:cubicBezTo>
                  <a:cubicBezTo>
                    <a:pt x="1595" y="47"/>
                    <a:pt x="1613" y="16"/>
                    <a:pt x="1642" y="8"/>
                  </a:cubicBezTo>
                  <a:cubicBezTo>
                    <a:pt x="1665" y="10"/>
                    <a:pt x="1684" y="16"/>
                    <a:pt x="1706" y="22"/>
                  </a:cubicBezTo>
                  <a:cubicBezTo>
                    <a:pt x="1716" y="33"/>
                    <a:pt x="1740" y="48"/>
                    <a:pt x="1754" y="52"/>
                  </a:cubicBezTo>
                  <a:cubicBezTo>
                    <a:pt x="1785" y="47"/>
                    <a:pt x="1800" y="26"/>
                    <a:pt x="1826" y="11"/>
                  </a:cubicBezTo>
                  <a:cubicBezTo>
                    <a:pt x="1836" y="5"/>
                    <a:pt x="1859" y="0"/>
                    <a:pt x="1859" y="0"/>
                  </a:cubicBezTo>
                  <a:cubicBezTo>
                    <a:pt x="1881" y="5"/>
                    <a:pt x="1890" y="10"/>
                    <a:pt x="1908" y="22"/>
                  </a:cubicBezTo>
                  <a:cubicBezTo>
                    <a:pt x="1920" y="43"/>
                    <a:pt x="1931" y="49"/>
                    <a:pt x="1953" y="56"/>
                  </a:cubicBezTo>
                  <a:cubicBezTo>
                    <a:pt x="1970" y="54"/>
                    <a:pt x="1990" y="58"/>
                    <a:pt x="2005" y="49"/>
                  </a:cubicBezTo>
                  <a:cubicBezTo>
                    <a:pt x="2019" y="41"/>
                    <a:pt x="2024" y="24"/>
                    <a:pt x="2039" y="15"/>
                  </a:cubicBezTo>
                  <a:cubicBezTo>
                    <a:pt x="2058" y="17"/>
                    <a:pt x="2078" y="14"/>
                    <a:pt x="2095" y="22"/>
                  </a:cubicBezTo>
                  <a:cubicBezTo>
                    <a:pt x="2118" y="33"/>
                    <a:pt x="2133" y="55"/>
                    <a:pt x="2158" y="64"/>
                  </a:cubicBezTo>
                  <a:cubicBezTo>
                    <a:pt x="2173" y="61"/>
                    <a:pt x="2188" y="60"/>
                    <a:pt x="2203" y="56"/>
                  </a:cubicBezTo>
                  <a:cubicBezTo>
                    <a:pt x="2222" y="51"/>
                    <a:pt x="2222" y="31"/>
                    <a:pt x="2237" y="22"/>
                  </a:cubicBezTo>
                  <a:cubicBezTo>
                    <a:pt x="2244" y="18"/>
                    <a:pt x="2252" y="18"/>
                    <a:pt x="2259" y="15"/>
                  </a:cubicBezTo>
                  <a:cubicBezTo>
                    <a:pt x="2270" y="16"/>
                    <a:pt x="2282" y="16"/>
                    <a:pt x="2293" y="19"/>
                  </a:cubicBezTo>
                  <a:cubicBezTo>
                    <a:pt x="2307" y="23"/>
                    <a:pt x="2314" y="49"/>
                    <a:pt x="2334" y="56"/>
                  </a:cubicBezTo>
                  <a:cubicBezTo>
                    <a:pt x="2382" y="52"/>
                    <a:pt x="2381" y="50"/>
                    <a:pt x="2416" y="37"/>
                  </a:cubicBezTo>
                  <a:cubicBezTo>
                    <a:pt x="2427" y="28"/>
                    <a:pt x="2429" y="23"/>
                    <a:pt x="2443" y="19"/>
                  </a:cubicBezTo>
                  <a:cubicBezTo>
                    <a:pt x="2450" y="17"/>
                    <a:pt x="2465" y="11"/>
                    <a:pt x="2465" y="11"/>
                  </a:cubicBezTo>
                  <a:cubicBezTo>
                    <a:pt x="2500" y="16"/>
                    <a:pt x="2526" y="34"/>
                    <a:pt x="2559" y="45"/>
                  </a:cubicBezTo>
                  <a:cubicBezTo>
                    <a:pt x="2595" y="35"/>
                    <a:pt x="2627" y="18"/>
                    <a:pt x="2663" y="8"/>
                  </a:cubicBezTo>
                  <a:cubicBezTo>
                    <a:pt x="2669" y="9"/>
                    <a:pt x="2676" y="9"/>
                    <a:pt x="2682" y="11"/>
                  </a:cubicBezTo>
                  <a:cubicBezTo>
                    <a:pt x="2689" y="13"/>
                    <a:pt x="2746" y="28"/>
                    <a:pt x="2734" y="3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35"/>
            <p:cNvSpPr>
              <a:spLocks/>
            </p:cNvSpPr>
            <p:nvPr/>
          </p:nvSpPr>
          <p:spPr bwMode="auto">
            <a:xfrm>
              <a:off x="2472" y="1117"/>
              <a:ext cx="2746" cy="64"/>
            </a:xfrm>
            <a:custGeom>
              <a:avLst/>
              <a:gdLst>
                <a:gd name="T0" fmla="*/ 30 w 2746"/>
                <a:gd name="T1" fmla="*/ 11 h 64"/>
                <a:gd name="T2" fmla="*/ 94 w 2746"/>
                <a:gd name="T3" fmla="*/ 56 h 64"/>
                <a:gd name="T4" fmla="*/ 161 w 2746"/>
                <a:gd name="T5" fmla="*/ 30 h 64"/>
                <a:gd name="T6" fmla="*/ 255 w 2746"/>
                <a:gd name="T7" fmla="*/ 26 h 64"/>
                <a:gd name="T8" fmla="*/ 397 w 2746"/>
                <a:gd name="T9" fmla="*/ 19 h 64"/>
                <a:gd name="T10" fmla="*/ 494 w 2746"/>
                <a:gd name="T11" fmla="*/ 52 h 64"/>
                <a:gd name="T12" fmla="*/ 591 w 2746"/>
                <a:gd name="T13" fmla="*/ 19 h 64"/>
                <a:gd name="T14" fmla="*/ 659 w 2746"/>
                <a:gd name="T15" fmla="*/ 37 h 64"/>
                <a:gd name="T16" fmla="*/ 745 w 2746"/>
                <a:gd name="T17" fmla="*/ 49 h 64"/>
                <a:gd name="T18" fmla="*/ 808 w 2746"/>
                <a:gd name="T19" fmla="*/ 15 h 64"/>
                <a:gd name="T20" fmla="*/ 864 w 2746"/>
                <a:gd name="T21" fmla="*/ 30 h 64"/>
                <a:gd name="T22" fmla="*/ 935 w 2746"/>
                <a:gd name="T23" fmla="*/ 52 h 64"/>
                <a:gd name="T24" fmla="*/ 999 w 2746"/>
                <a:gd name="T25" fmla="*/ 8 h 64"/>
                <a:gd name="T26" fmla="*/ 1111 w 2746"/>
                <a:gd name="T27" fmla="*/ 56 h 64"/>
                <a:gd name="T28" fmla="*/ 1197 w 2746"/>
                <a:gd name="T29" fmla="*/ 15 h 64"/>
                <a:gd name="T30" fmla="*/ 1276 w 2746"/>
                <a:gd name="T31" fmla="*/ 11 h 64"/>
                <a:gd name="T32" fmla="*/ 1324 w 2746"/>
                <a:gd name="T33" fmla="*/ 37 h 64"/>
                <a:gd name="T34" fmla="*/ 1358 w 2746"/>
                <a:gd name="T35" fmla="*/ 49 h 64"/>
                <a:gd name="T36" fmla="*/ 1425 w 2746"/>
                <a:gd name="T37" fmla="*/ 15 h 64"/>
                <a:gd name="T38" fmla="*/ 1538 w 2746"/>
                <a:gd name="T39" fmla="*/ 56 h 64"/>
                <a:gd name="T40" fmla="*/ 1642 w 2746"/>
                <a:gd name="T41" fmla="*/ 8 h 64"/>
                <a:gd name="T42" fmla="*/ 1754 w 2746"/>
                <a:gd name="T43" fmla="*/ 52 h 64"/>
                <a:gd name="T44" fmla="*/ 1859 w 2746"/>
                <a:gd name="T45" fmla="*/ 0 h 64"/>
                <a:gd name="T46" fmla="*/ 1953 w 2746"/>
                <a:gd name="T47" fmla="*/ 56 h 64"/>
                <a:gd name="T48" fmla="*/ 2039 w 2746"/>
                <a:gd name="T49" fmla="*/ 15 h 64"/>
                <a:gd name="T50" fmla="*/ 2158 w 2746"/>
                <a:gd name="T51" fmla="*/ 64 h 64"/>
                <a:gd name="T52" fmla="*/ 2237 w 2746"/>
                <a:gd name="T53" fmla="*/ 22 h 64"/>
                <a:gd name="T54" fmla="*/ 2293 w 2746"/>
                <a:gd name="T55" fmla="*/ 19 h 64"/>
                <a:gd name="T56" fmla="*/ 2416 w 2746"/>
                <a:gd name="T57" fmla="*/ 37 h 64"/>
                <a:gd name="T58" fmla="*/ 2465 w 2746"/>
                <a:gd name="T59" fmla="*/ 11 h 64"/>
                <a:gd name="T60" fmla="*/ 2663 w 2746"/>
                <a:gd name="T61" fmla="*/ 8 h 64"/>
                <a:gd name="T62" fmla="*/ 2734 w 2746"/>
                <a:gd name="T63" fmla="*/ 37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6"/>
                <a:gd name="T97" fmla="*/ 0 h 64"/>
                <a:gd name="T98" fmla="*/ 2746 w 2746"/>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6" h="64">
                  <a:moveTo>
                    <a:pt x="0" y="4"/>
                  </a:moveTo>
                  <a:cubicBezTo>
                    <a:pt x="10" y="6"/>
                    <a:pt x="21" y="6"/>
                    <a:pt x="30" y="11"/>
                  </a:cubicBezTo>
                  <a:cubicBezTo>
                    <a:pt x="55" y="26"/>
                    <a:pt x="20" y="14"/>
                    <a:pt x="49" y="22"/>
                  </a:cubicBezTo>
                  <a:cubicBezTo>
                    <a:pt x="63" y="37"/>
                    <a:pt x="74" y="51"/>
                    <a:pt x="94" y="56"/>
                  </a:cubicBezTo>
                  <a:cubicBezTo>
                    <a:pt x="108" y="54"/>
                    <a:pt x="123" y="56"/>
                    <a:pt x="135" y="49"/>
                  </a:cubicBezTo>
                  <a:cubicBezTo>
                    <a:pt x="146" y="42"/>
                    <a:pt x="148" y="35"/>
                    <a:pt x="161" y="30"/>
                  </a:cubicBezTo>
                  <a:cubicBezTo>
                    <a:pt x="173" y="18"/>
                    <a:pt x="183" y="18"/>
                    <a:pt x="199" y="15"/>
                  </a:cubicBezTo>
                  <a:cubicBezTo>
                    <a:pt x="221" y="18"/>
                    <a:pt x="235" y="19"/>
                    <a:pt x="255" y="26"/>
                  </a:cubicBezTo>
                  <a:cubicBezTo>
                    <a:pt x="267" y="39"/>
                    <a:pt x="286" y="47"/>
                    <a:pt x="303" y="52"/>
                  </a:cubicBezTo>
                  <a:cubicBezTo>
                    <a:pt x="336" y="45"/>
                    <a:pt x="364" y="28"/>
                    <a:pt x="397" y="19"/>
                  </a:cubicBezTo>
                  <a:cubicBezTo>
                    <a:pt x="410" y="20"/>
                    <a:pt x="434" y="18"/>
                    <a:pt x="449" y="26"/>
                  </a:cubicBezTo>
                  <a:cubicBezTo>
                    <a:pt x="465" y="35"/>
                    <a:pt x="476" y="47"/>
                    <a:pt x="494" y="52"/>
                  </a:cubicBezTo>
                  <a:cubicBezTo>
                    <a:pt x="538" y="48"/>
                    <a:pt x="521" y="47"/>
                    <a:pt x="550" y="37"/>
                  </a:cubicBezTo>
                  <a:cubicBezTo>
                    <a:pt x="562" y="27"/>
                    <a:pt x="576" y="23"/>
                    <a:pt x="591" y="19"/>
                  </a:cubicBezTo>
                  <a:cubicBezTo>
                    <a:pt x="594" y="19"/>
                    <a:pt x="629" y="19"/>
                    <a:pt x="640" y="26"/>
                  </a:cubicBezTo>
                  <a:cubicBezTo>
                    <a:pt x="661" y="40"/>
                    <a:pt x="631" y="30"/>
                    <a:pt x="659" y="37"/>
                  </a:cubicBezTo>
                  <a:cubicBezTo>
                    <a:pt x="670" y="45"/>
                    <a:pt x="681" y="49"/>
                    <a:pt x="692" y="56"/>
                  </a:cubicBezTo>
                  <a:cubicBezTo>
                    <a:pt x="710" y="54"/>
                    <a:pt x="730" y="58"/>
                    <a:pt x="745" y="49"/>
                  </a:cubicBezTo>
                  <a:cubicBezTo>
                    <a:pt x="780" y="29"/>
                    <a:pt x="721" y="52"/>
                    <a:pt x="763" y="37"/>
                  </a:cubicBezTo>
                  <a:cubicBezTo>
                    <a:pt x="778" y="24"/>
                    <a:pt x="790" y="22"/>
                    <a:pt x="808" y="15"/>
                  </a:cubicBezTo>
                  <a:cubicBezTo>
                    <a:pt x="820" y="17"/>
                    <a:pt x="831" y="18"/>
                    <a:pt x="842" y="22"/>
                  </a:cubicBezTo>
                  <a:cubicBezTo>
                    <a:pt x="849" y="24"/>
                    <a:pt x="864" y="30"/>
                    <a:pt x="864" y="30"/>
                  </a:cubicBezTo>
                  <a:cubicBezTo>
                    <a:pt x="876" y="40"/>
                    <a:pt x="891" y="47"/>
                    <a:pt x="905" y="56"/>
                  </a:cubicBezTo>
                  <a:cubicBezTo>
                    <a:pt x="915" y="55"/>
                    <a:pt x="925" y="55"/>
                    <a:pt x="935" y="52"/>
                  </a:cubicBezTo>
                  <a:cubicBezTo>
                    <a:pt x="946" y="49"/>
                    <a:pt x="956" y="29"/>
                    <a:pt x="965" y="22"/>
                  </a:cubicBezTo>
                  <a:cubicBezTo>
                    <a:pt x="975" y="14"/>
                    <a:pt x="987" y="11"/>
                    <a:pt x="999" y="8"/>
                  </a:cubicBezTo>
                  <a:cubicBezTo>
                    <a:pt x="1012" y="11"/>
                    <a:pt x="1036" y="19"/>
                    <a:pt x="1036" y="19"/>
                  </a:cubicBezTo>
                  <a:cubicBezTo>
                    <a:pt x="1056" y="36"/>
                    <a:pt x="1086" y="47"/>
                    <a:pt x="1111" y="56"/>
                  </a:cubicBezTo>
                  <a:cubicBezTo>
                    <a:pt x="1133" y="52"/>
                    <a:pt x="1150" y="49"/>
                    <a:pt x="1171" y="41"/>
                  </a:cubicBezTo>
                  <a:cubicBezTo>
                    <a:pt x="1186" y="36"/>
                    <a:pt x="1187" y="24"/>
                    <a:pt x="1197" y="15"/>
                  </a:cubicBezTo>
                  <a:cubicBezTo>
                    <a:pt x="1200" y="13"/>
                    <a:pt x="1217" y="9"/>
                    <a:pt x="1220" y="8"/>
                  </a:cubicBezTo>
                  <a:cubicBezTo>
                    <a:pt x="1239" y="9"/>
                    <a:pt x="1257" y="8"/>
                    <a:pt x="1276" y="11"/>
                  </a:cubicBezTo>
                  <a:cubicBezTo>
                    <a:pt x="1284" y="12"/>
                    <a:pt x="1298" y="19"/>
                    <a:pt x="1298" y="19"/>
                  </a:cubicBezTo>
                  <a:cubicBezTo>
                    <a:pt x="1308" y="28"/>
                    <a:pt x="1311" y="33"/>
                    <a:pt x="1324" y="37"/>
                  </a:cubicBezTo>
                  <a:cubicBezTo>
                    <a:pt x="1332" y="39"/>
                    <a:pt x="1339" y="42"/>
                    <a:pt x="1347" y="45"/>
                  </a:cubicBezTo>
                  <a:cubicBezTo>
                    <a:pt x="1351" y="46"/>
                    <a:pt x="1358" y="49"/>
                    <a:pt x="1358" y="49"/>
                  </a:cubicBezTo>
                  <a:cubicBezTo>
                    <a:pt x="1367" y="48"/>
                    <a:pt x="1376" y="49"/>
                    <a:pt x="1384" y="45"/>
                  </a:cubicBezTo>
                  <a:cubicBezTo>
                    <a:pt x="1403" y="35"/>
                    <a:pt x="1404" y="23"/>
                    <a:pt x="1425" y="15"/>
                  </a:cubicBezTo>
                  <a:cubicBezTo>
                    <a:pt x="1441" y="1"/>
                    <a:pt x="1460" y="9"/>
                    <a:pt x="1478" y="15"/>
                  </a:cubicBezTo>
                  <a:cubicBezTo>
                    <a:pt x="1497" y="34"/>
                    <a:pt x="1512" y="47"/>
                    <a:pt x="1538" y="56"/>
                  </a:cubicBezTo>
                  <a:cubicBezTo>
                    <a:pt x="1550" y="55"/>
                    <a:pt x="1563" y="55"/>
                    <a:pt x="1575" y="52"/>
                  </a:cubicBezTo>
                  <a:cubicBezTo>
                    <a:pt x="1595" y="47"/>
                    <a:pt x="1613" y="16"/>
                    <a:pt x="1642" y="8"/>
                  </a:cubicBezTo>
                  <a:cubicBezTo>
                    <a:pt x="1665" y="10"/>
                    <a:pt x="1684" y="16"/>
                    <a:pt x="1706" y="22"/>
                  </a:cubicBezTo>
                  <a:cubicBezTo>
                    <a:pt x="1716" y="33"/>
                    <a:pt x="1740" y="48"/>
                    <a:pt x="1754" y="52"/>
                  </a:cubicBezTo>
                  <a:cubicBezTo>
                    <a:pt x="1785" y="47"/>
                    <a:pt x="1800" y="26"/>
                    <a:pt x="1826" y="11"/>
                  </a:cubicBezTo>
                  <a:cubicBezTo>
                    <a:pt x="1836" y="5"/>
                    <a:pt x="1859" y="0"/>
                    <a:pt x="1859" y="0"/>
                  </a:cubicBezTo>
                  <a:cubicBezTo>
                    <a:pt x="1881" y="5"/>
                    <a:pt x="1890" y="10"/>
                    <a:pt x="1908" y="22"/>
                  </a:cubicBezTo>
                  <a:cubicBezTo>
                    <a:pt x="1920" y="43"/>
                    <a:pt x="1931" y="49"/>
                    <a:pt x="1953" y="56"/>
                  </a:cubicBezTo>
                  <a:cubicBezTo>
                    <a:pt x="1970" y="54"/>
                    <a:pt x="1990" y="58"/>
                    <a:pt x="2005" y="49"/>
                  </a:cubicBezTo>
                  <a:cubicBezTo>
                    <a:pt x="2019" y="41"/>
                    <a:pt x="2024" y="24"/>
                    <a:pt x="2039" y="15"/>
                  </a:cubicBezTo>
                  <a:cubicBezTo>
                    <a:pt x="2058" y="17"/>
                    <a:pt x="2078" y="14"/>
                    <a:pt x="2095" y="22"/>
                  </a:cubicBezTo>
                  <a:cubicBezTo>
                    <a:pt x="2118" y="33"/>
                    <a:pt x="2133" y="55"/>
                    <a:pt x="2158" y="64"/>
                  </a:cubicBezTo>
                  <a:cubicBezTo>
                    <a:pt x="2173" y="61"/>
                    <a:pt x="2188" y="60"/>
                    <a:pt x="2203" y="56"/>
                  </a:cubicBezTo>
                  <a:cubicBezTo>
                    <a:pt x="2222" y="51"/>
                    <a:pt x="2222" y="31"/>
                    <a:pt x="2237" y="22"/>
                  </a:cubicBezTo>
                  <a:cubicBezTo>
                    <a:pt x="2244" y="18"/>
                    <a:pt x="2252" y="18"/>
                    <a:pt x="2259" y="15"/>
                  </a:cubicBezTo>
                  <a:cubicBezTo>
                    <a:pt x="2270" y="16"/>
                    <a:pt x="2282" y="16"/>
                    <a:pt x="2293" y="19"/>
                  </a:cubicBezTo>
                  <a:cubicBezTo>
                    <a:pt x="2307" y="23"/>
                    <a:pt x="2314" y="49"/>
                    <a:pt x="2334" y="56"/>
                  </a:cubicBezTo>
                  <a:cubicBezTo>
                    <a:pt x="2382" y="52"/>
                    <a:pt x="2381" y="50"/>
                    <a:pt x="2416" y="37"/>
                  </a:cubicBezTo>
                  <a:cubicBezTo>
                    <a:pt x="2427" y="28"/>
                    <a:pt x="2429" y="23"/>
                    <a:pt x="2443" y="19"/>
                  </a:cubicBezTo>
                  <a:cubicBezTo>
                    <a:pt x="2450" y="17"/>
                    <a:pt x="2465" y="11"/>
                    <a:pt x="2465" y="11"/>
                  </a:cubicBezTo>
                  <a:cubicBezTo>
                    <a:pt x="2500" y="16"/>
                    <a:pt x="2526" y="34"/>
                    <a:pt x="2559" y="45"/>
                  </a:cubicBezTo>
                  <a:cubicBezTo>
                    <a:pt x="2595" y="35"/>
                    <a:pt x="2627" y="18"/>
                    <a:pt x="2663" y="8"/>
                  </a:cubicBezTo>
                  <a:cubicBezTo>
                    <a:pt x="2669" y="9"/>
                    <a:pt x="2676" y="9"/>
                    <a:pt x="2682" y="11"/>
                  </a:cubicBezTo>
                  <a:cubicBezTo>
                    <a:pt x="2689" y="13"/>
                    <a:pt x="2746" y="28"/>
                    <a:pt x="2734" y="3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36"/>
            <p:cNvSpPr>
              <a:spLocks/>
            </p:cNvSpPr>
            <p:nvPr/>
          </p:nvSpPr>
          <p:spPr bwMode="auto">
            <a:xfrm>
              <a:off x="2542" y="2323"/>
              <a:ext cx="2585" cy="64"/>
            </a:xfrm>
            <a:custGeom>
              <a:avLst/>
              <a:gdLst>
                <a:gd name="T0" fmla="*/ 0 w 2585"/>
                <a:gd name="T1" fmla="*/ 30 h 64"/>
                <a:gd name="T2" fmla="*/ 38 w 2585"/>
                <a:gd name="T3" fmla="*/ 15 h 64"/>
                <a:gd name="T4" fmla="*/ 94 w 2585"/>
                <a:gd name="T5" fmla="*/ 26 h 64"/>
                <a:gd name="T6" fmla="*/ 142 w 2585"/>
                <a:gd name="T7" fmla="*/ 52 h 64"/>
                <a:gd name="T8" fmla="*/ 236 w 2585"/>
                <a:gd name="T9" fmla="*/ 19 h 64"/>
                <a:gd name="T10" fmla="*/ 288 w 2585"/>
                <a:gd name="T11" fmla="*/ 26 h 64"/>
                <a:gd name="T12" fmla="*/ 333 w 2585"/>
                <a:gd name="T13" fmla="*/ 52 h 64"/>
                <a:gd name="T14" fmla="*/ 389 w 2585"/>
                <a:gd name="T15" fmla="*/ 37 h 64"/>
                <a:gd name="T16" fmla="*/ 430 w 2585"/>
                <a:gd name="T17" fmla="*/ 19 h 64"/>
                <a:gd name="T18" fmla="*/ 479 w 2585"/>
                <a:gd name="T19" fmla="*/ 26 h 64"/>
                <a:gd name="T20" fmla="*/ 498 w 2585"/>
                <a:gd name="T21" fmla="*/ 37 h 64"/>
                <a:gd name="T22" fmla="*/ 531 w 2585"/>
                <a:gd name="T23" fmla="*/ 56 h 64"/>
                <a:gd name="T24" fmla="*/ 584 w 2585"/>
                <a:gd name="T25" fmla="*/ 49 h 64"/>
                <a:gd name="T26" fmla="*/ 602 w 2585"/>
                <a:gd name="T27" fmla="*/ 37 h 64"/>
                <a:gd name="T28" fmla="*/ 647 w 2585"/>
                <a:gd name="T29" fmla="*/ 15 h 64"/>
                <a:gd name="T30" fmla="*/ 681 w 2585"/>
                <a:gd name="T31" fmla="*/ 22 h 64"/>
                <a:gd name="T32" fmla="*/ 703 w 2585"/>
                <a:gd name="T33" fmla="*/ 30 h 64"/>
                <a:gd name="T34" fmla="*/ 744 w 2585"/>
                <a:gd name="T35" fmla="*/ 56 h 64"/>
                <a:gd name="T36" fmla="*/ 774 w 2585"/>
                <a:gd name="T37" fmla="*/ 52 h 64"/>
                <a:gd name="T38" fmla="*/ 804 w 2585"/>
                <a:gd name="T39" fmla="*/ 22 h 64"/>
                <a:gd name="T40" fmla="*/ 838 w 2585"/>
                <a:gd name="T41" fmla="*/ 8 h 64"/>
                <a:gd name="T42" fmla="*/ 875 w 2585"/>
                <a:gd name="T43" fmla="*/ 19 h 64"/>
                <a:gd name="T44" fmla="*/ 950 w 2585"/>
                <a:gd name="T45" fmla="*/ 56 h 64"/>
                <a:gd name="T46" fmla="*/ 1010 w 2585"/>
                <a:gd name="T47" fmla="*/ 41 h 64"/>
                <a:gd name="T48" fmla="*/ 1036 w 2585"/>
                <a:gd name="T49" fmla="*/ 15 h 64"/>
                <a:gd name="T50" fmla="*/ 1059 w 2585"/>
                <a:gd name="T51" fmla="*/ 8 h 64"/>
                <a:gd name="T52" fmla="*/ 1115 w 2585"/>
                <a:gd name="T53" fmla="*/ 11 h 64"/>
                <a:gd name="T54" fmla="*/ 1137 w 2585"/>
                <a:gd name="T55" fmla="*/ 19 h 64"/>
                <a:gd name="T56" fmla="*/ 1163 w 2585"/>
                <a:gd name="T57" fmla="*/ 37 h 64"/>
                <a:gd name="T58" fmla="*/ 1186 w 2585"/>
                <a:gd name="T59" fmla="*/ 45 h 64"/>
                <a:gd name="T60" fmla="*/ 1197 w 2585"/>
                <a:gd name="T61" fmla="*/ 49 h 64"/>
                <a:gd name="T62" fmla="*/ 1223 w 2585"/>
                <a:gd name="T63" fmla="*/ 45 h 64"/>
                <a:gd name="T64" fmla="*/ 1264 w 2585"/>
                <a:gd name="T65" fmla="*/ 15 h 64"/>
                <a:gd name="T66" fmla="*/ 1317 w 2585"/>
                <a:gd name="T67" fmla="*/ 15 h 64"/>
                <a:gd name="T68" fmla="*/ 1377 w 2585"/>
                <a:gd name="T69" fmla="*/ 56 h 64"/>
                <a:gd name="T70" fmla="*/ 1414 w 2585"/>
                <a:gd name="T71" fmla="*/ 52 h 64"/>
                <a:gd name="T72" fmla="*/ 1481 w 2585"/>
                <a:gd name="T73" fmla="*/ 8 h 64"/>
                <a:gd name="T74" fmla="*/ 1545 w 2585"/>
                <a:gd name="T75" fmla="*/ 22 h 64"/>
                <a:gd name="T76" fmla="*/ 1593 w 2585"/>
                <a:gd name="T77" fmla="*/ 52 h 64"/>
                <a:gd name="T78" fmla="*/ 1665 w 2585"/>
                <a:gd name="T79" fmla="*/ 11 h 64"/>
                <a:gd name="T80" fmla="*/ 1698 w 2585"/>
                <a:gd name="T81" fmla="*/ 0 h 64"/>
                <a:gd name="T82" fmla="*/ 1747 w 2585"/>
                <a:gd name="T83" fmla="*/ 22 h 64"/>
                <a:gd name="T84" fmla="*/ 1792 w 2585"/>
                <a:gd name="T85" fmla="*/ 56 h 64"/>
                <a:gd name="T86" fmla="*/ 1844 w 2585"/>
                <a:gd name="T87" fmla="*/ 49 h 64"/>
                <a:gd name="T88" fmla="*/ 1878 w 2585"/>
                <a:gd name="T89" fmla="*/ 15 h 64"/>
                <a:gd name="T90" fmla="*/ 1934 w 2585"/>
                <a:gd name="T91" fmla="*/ 22 h 64"/>
                <a:gd name="T92" fmla="*/ 1997 w 2585"/>
                <a:gd name="T93" fmla="*/ 64 h 64"/>
                <a:gd name="T94" fmla="*/ 2042 w 2585"/>
                <a:gd name="T95" fmla="*/ 56 h 64"/>
                <a:gd name="T96" fmla="*/ 2076 w 2585"/>
                <a:gd name="T97" fmla="*/ 22 h 64"/>
                <a:gd name="T98" fmla="*/ 2098 w 2585"/>
                <a:gd name="T99" fmla="*/ 15 h 64"/>
                <a:gd name="T100" fmla="*/ 2132 w 2585"/>
                <a:gd name="T101" fmla="*/ 19 h 64"/>
                <a:gd name="T102" fmla="*/ 2173 w 2585"/>
                <a:gd name="T103" fmla="*/ 56 h 64"/>
                <a:gd name="T104" fmla="*/ 2255 w 2585"/>
                <a:gd name="T105" fmla="*/ 37 h 64"/>
                <a:gd name="T106" fmla="*/ 2282 w 2585"/>
                <a:gd name="T107" fmla="*/ 19 h 64"/>
                <a:gd name="T108" fmla="*/ 2304 w 2585"/>
                <a:gd name="T109" fmla="*/ 11 h 64"/>
                <a:gd name="T110" fmla="*/ 2398 w 2585"/>
                <a:gd name="T111" fmla="*/ 45 h 64"/>
                <a:gd name="T112" fmla="*/ 2502 w 2585"/>
                <a:gd name="T113" fmla="*/ 8 h 64"/>
                <a:gd name="T114" fmla="*/ 2521 w 2585"/>
                <a:gd name="T115" fmla="*/ 11 h 64"/>
                <a:gd name="T116" fmla="*/ 2573 w 2585"/>
                <a:gd name="T117" fmla="*/ 37 h 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85"/>
                <a:gd name="T178" fmla="*/ 0 h 64"/>
                <a:gd name="T179" fmla="*/ 2585 w 2585"/>
                <a:gd name="T180" fmla="*/ 64 h 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85" h="64">
                  <a:moveTo>
                    <a:pt x="0" y="30"/>
                  </a:moveTo>
                  <a:cubicBezTo>
                    <a:pt x="12" y="18"/>
                    <a:pt x="22" y="18"/>
                    <a:pt x="38" y="15"/>
                  </a:cubicBezTo>
                  <a:cubicBezTo>
                    <a:pt x="60" y="18"/>
                    <a:pt x="74" y="19"/>
                    <a:pt x="94" y="26"/>
                  </a:cubicBezTo>
                  <a:cubicBezTo>
                    <a:pt x="106" y="39"/>
                    <a:pt x="125" y="47"/>
                    <a:pt x="142" y="52"/>
                  </a:cubicBezTo>
                  <a:cubicBezTo>
                    <a:pt x="175" y="45"/>
                    <a:pt x="203" y="28"/>
                    <a:pt x="236" y="19"/>
                  </a:cubicBezTo>
                  <a:cubicBezTo>
                    <a:pt x="249" y="20"/>
                    <a:pt x="273" y="18"/>
                    <a:pt x="288" y="26"/>
                  </a:cubicBezTo>
                  <a:cubicBezTo>
                    <a:pt x="304" y="35"/>
                    <a:pt x="315" y="47"/>
                    <a:pt x="333" y="52"/>
                  </a:cubicBezTo>
                  <a:cubicBezTo>
                    <a:pt x="377" y="48"/>
                    <a:pt x="360" y="47"/>
                    <a:pt x="389" y="37"/>
                  </a:cubicBezTo>
                  <a:cubicBezTo>
                    <a:pt x="401" y="27"/>
                    <a:pt x="415" y="23"/>
                    <a:pt x="430" y="19"/>
                  </a:cubicBezTo>
                  <a:cubicBezTo>
                    <a:pt x="433" y="19"/>
                    <a:pt x="468" y="19"/>
                    <a:pt x="479" y="26"/>
                  </a:cubicBezTo>
                  <a:cubicBezTo>
                    <a:pt x="500" y="40"/>
                    <a:pt x="470" y="30"/>
                    <a:pt x="498" y="37"/>
                  </a:cubicBezTo>
                  <a:cubicBezTo>
                    <a:pt x="509" y="45"/>
                    <a:pt x="520" y="49"/>
                    <a:pt x="531" y="56"/>
                  </a:cubicBezTo>
                  <a:cubicBezTo>
                    <a:pt x="549" y="54"/>
                    <a:pt x="569" y="58"/>
                    <a:pt x="584" y="49"/>
                  </a:cubicBezTo>
                  <a:cubicBezTo>
                    <a:pt x="619" y="29"/>
                    <a:pt x="560" y="52"/>
                    <a:pt x="602" y="37"/>
                  </a:cubicBezTo>
                  <a:cubicBezTo>
                    <a:pt x="617" y="24"/>
                    <a:pt x="629" y="22"/>
                    <a:pt x="647" y="15"/>
                  </a:cubicBezTo>
                  <a:cubicBezTo>
                    <a:pt x="659" y="17"/>
                    <a:pt x="670" y="18"/>
                    <a:pt x="681" y="22"/>
                  </a:cubicBezTo>
                  <a:cubicBezTo>
                    <a:pt x="688" y="24"/>
                    <a:pt x="703" y="30"/>
                    <a:pt x="703" y="30"/>
                  </a:cubicBezTo>
                  <a:cubicBezTo>
                    <a:pt x="715" y="40"/>
                    <a:pt x="730" y="47"/>
                    <a:pt x="744" y="56"/>
                  </a:cubicBezTo>
                  <a:cubicBezTo>
                    <a:pt x="754" y="55"/>
                    <a:pt x="764" y="55"/>
                    <a:pt x="774" y="52"/>
                  </a:cubicBezTo>
                  <a:cubicBezTo>
                    <a:pt x="785" y="49"/>
                    <a:pt x="795" y="29"/>
                    <a:pt x="804" y="22"/>
                  </a:cubicBezTo>
                  <a:cubicBezTo>
                    <a:pt x="814" y="14"/>
                    <a:pt x="826" y="11"/>
                    <a:pt x="838" y="8"/>
                  </a:cubicBezTo>
                  <a:cubicBezTo>
                    <a:pt x="851" y="11"/>
                    <a:pt x="875" y="19"/>
                    <a:pt x="875" y="19"/>
                  </a:cubicBezTo>
                  <a:cubicBezTo>
                    <a:pt x="895" y="36"/>
                    <a:pt x="925" y="47"/>
                    <a:pt x="950" y="56"/>
                  </a:cubicBezTo>
                  <a:cubicBezTo>
                    <a:pt x="972" y="52"/>
                    <a:pt x="989" y="49"/>
                    <a:pt x="1010" y="41"/>
                  </a:cubicBezTo>
                  <a:cubicBezTo>
                    <a:pt x="1025" y="36"/>
                    <a:pt x="1026" y="24"/>
                    <a:pt x="1036" y="15"/>
                  </a:cubicBezTo>
                  <a:cubicBezTo>
                    <a:pt x="1039" y="13"/>
                    <a:pt x="1056" y="9"/>
                    <a:pt x="1059" y="8"/>
                  </a:cubicBezTo>
                  <a:cubicBezTo>
                    <a:pt x="1078" y="9"/>
                    <a:pt x="1096" y="8"/>
                    <a:pt x="1115" y="11"/>
                  </a:cubicBezTo>
                  <a:cubicBezTo>
                    <a:pt x="1123" y="12"/>
                    <a:pt x="1137" y="19"/>
                    <a:pt x="1137" y="19"/>
                  </a:cubicBezTo>
                  <a:cubicBezTo>
                    <a:pt x="1147" y="28"/>
                    <a:pt x="1150" y="33"/>
                    <a:pt x="1163" y="37"/>
                  </a:cubicBezTo>
                  <a:cubicBezTo>
                    <a:pt x="1171" y="39"/>
                    <a:pt x="1178" y="42"/>
                    <a:pt x="1186" y="45"/>
                  </a:cubicBezTo>
                  <a:cubicBezTo>
                    <a:pt x="1190" y="46"/>
                    <a:pt x="1197" y="49"/>
                    <a:pt x="1197" y="49"/>
                  </a:cubicBezTo>
                  <a:cubicBezTo>
                    <a:pt x="1206" y="48"/>
                    <a:pt x="1215" y="49"/>
                    <a:pt x="1223" y="45"/>
                  </a:cubicBezTo>
                  <a:cubicBezTo>
                    <a:pt x="1242" y="35"/>
                    <a:pt x="1243" y="23"/>
                    <a:pt x="1264" y="15"/>
                  </a:cubicBezTo>
                  <a:cubicBezTo>
                    <a:pt x="1280" y="1"/>
                    <a:pt x="1299" y="9"/>
                    <a:pt x="1317" y="15"/>
                  </a:cubicBezTo>
                  <a:cubicBezTo>
                    <a:pt x="1336" y="34"/>
                    <a:pt x="1351" y="47"/>
                    <a:pt x="1377" y="56"/>
                  </a:cubicBezTo>
                  <a:cubicBezTo>
                    <a:pt x="1389" y="55"/>
                    <a:pt x="1402" y="55"/>
                    <a:pt x="1414" y="52"/>
                  </a:cubicBezTo>
                  <a:cubicBezTo>
                    <a:pt x="1434" y="47"/>
                    <a:pt x="1452" y="16"/>
                    <a:pt x="1481" y="8"/>
                  </a:cubicBezTo>
                  <a:cubicBezTo>
                    <a:pt x="1504" y="10"/>
                    <a:pt x="1523" y="16"/>
                    <a:pt x="1545" y="22"/>
                  </a:cubicBezTo>
                  <a:cubicBezTo>
                    <a:pt x="1555" y="33"/>
                    <a:pt x="1579" y="48"/>
                    <a:pt x="1593" y="52"/>
                  </a:cubicBezTo>
                  <a:cubicBezTo>
                    <a:pt x="1624" y="47"/>
                    <a:pt x="1639" y="26"/>
                    <a:pt x="1665" y="11"/>
                  </a:cubicBezTo>
                  <a:cubicBezTo>
                    <a:pt x="1675" y="5"/>
                    <a:pt x="1698" y="0"/>
                    <a:pt x="1698" y="0"/>
                  </a:cubicBezTo>
                  <a:cubicBezTo>
                    <a:pt x="1720" y="5"/>
                    <a:pt x="1729" y="10"/>
                    <a:pt x="1747" y="22"/>
                  </a:cubicBezTo>
                  <a:cubicBezTo>
                    <a:pt x="1759" y="43"/>
                    <a:pt x="1770" y="49"/>
                    <a:pt x="1792" y="56"/>
                  </a:cubicBezTo>
                  <a:cubicBezTo>
                    <a:pt x="1809" y="54"/>
                    <a:pt x="1829" y="58"/>
                    <a:pt x="1844" y="49"/>
                  </a:cubicBezTo>
                  <a:cubicBezTo>
                    <a:pt x="1858" y="41"/>
                    <a:pt x="1863" y="24"/>
                    <a:pt x="1878" y="15"/>
                  </a:cubicBezTo>
                  <a:cubicBezTo>
                    <a:pt x="1897" y="17"/>
                    <a:pt x="1917" y="14"/>
                    <a:pt x="1934" y="22"/>
                  </a:cubicBezTo>
                  <a:cubicBezTo>
                    <a:pt x="1957" y="33"/>
                    <a:pt x="1972" y="55"/>
                    <a:pt x="1997" y="64"/>
                  </a:cubicBezTo>
                  <a:cubicBezTo>
                    <a:pt x="2012" y="61"/>
                    <a:pt x="2027" y="60"/>
                    <a:pt x="2042" y="56"/>
                  </a:cubicBezTo>
                  <a:cubicBezTo>
                    <a:pt x="2061" y="51"/>
                    <a:pt x="2061" y="31"/>
                    <a:pt x="2076" y="22"/>
                  </a:cubicBezTo>
                  <a:cubicBezTo>
                    <a:pt x="2083" y="18"/>
                    <a:pt x="2091" y="18"/>
                    <a:pt x="2098" y="15"/>
                  </a:cubicBezTo>
                  <a:cubicBezTo>
                    <a:pt x="2109" y="16"/>
                    <a:pt x="2121" y="16"/>
                    <a:pt x="2132" y="19"/>
                  </a:cubicBezTo>
                  <a:cubicBezTo>
                    <a:pt x="2146" y="23"/>
                    <a:pt x="2153" y="49"/>
                    <a:pt x="2173" y="56"/>
                  </a:cubicBezTo>
                  <a:cubicBezTo>
                    <a:pt x="2221" y="52"/>
                    <a:pt x="2220" y="50"/>
                    <a:pt x="2255" y="37"/>
                  </a:cubicBezTo>
                  <a:cubicBezTo>
                    <a:pt x="2266" y="28"/>
                    <a:pt x="2268" y="23"/>
                    <a:pt x="2282" y="19"/>
                  </a:cubicBezTo>
                  <a:cubicBezTo>
                    <a:pt x="2289" y="17"/>
                    <a:pt x="2304" y="11"/>
                    <a:pt x="2304" y="11"/>
                  </a:cubicBezTo>
                  <a:cubicBezTo>
                    <a:pt x="2339" y="16"/>
                    <a:pt x="2365" y="34"/>
                    <a:pt x="2398" y="45"/>
                  </a:cubicBezTo>
                  <a:cubicBezTo>
                    <a:pt x="2434" y="35"/>
                    <a:pt x="2466" y="18"/>
                    <a:pt x="2502" y="8"/>
                  </a:cubicBezTo>
                  <a:cubicBezTo>
                    <a:pt x="2508" y="9"/>
                    <a:pt x="2515" y="9"/>
                    <a:pt x="2521" y="11"/>
                  </a:cubicBezTo>
                  <a:cubicBezTo>
                    <a:pt x="2528" y="13"/>
                    <a:pt x="2585" y="28"/>
                    <a:pt x="2573" y="3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54" name="S_Rain_Piano.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44000" y="5662800"/>
            <a:ext cx="450000" cy="450000"/>
          </a:xfrm>
          <a:prstGeom prst="rect">
            <a:avLst/>
          </a:prstGeom>
        </p:spPr>
      </p:pic>
    </p:spTree>
    <p:extLst>
      <p:ext uri="{BB962C8B-B14F-4D97-AF65-F5344CB8AC3E}">
        <p14:creationId xmlns:p14="http://schemas.microsoft.com/office/powerpoint/2010/main" val="352282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13838" fill="hold"/>
                                        <p:tgtEl>
                                          <p:spTgt spid="54"/>
                                        </p:tgtEl>
                                      </p:cBhvr>
                                    </p:cmd>
                                  </p:childTnLst>
                                </p:cTn>
                              </p:par>
                            </p:childTnLst>
                          </p:cTn>
                        </p:par>
                      </p:childTnLst>
                    </p:cTn>
                  </p:par>
                </p:childTnLst>
              </p:cTn>
              <p:nextCondLst>
                <p:cond evt="onClick" delay="0">
                  <p:tgtEl>
                    <p:spTgt spid="54"/>
                  </p:tgtEl>
                </p:cond>
              </p:nextCondLst>
            </p:seq>
            <p:audio>
              <p:cMediaNode vol="80000">
                <p:cTn id="56" fill="hold" display="0">
                  <p:stCondLst>
                    <p:cond delay="indefinite"/>
                  </p:stCondLst>
                  <p:endCondLst>
                    <p:cond evt="onStopAudio" delay="0">
                      <p:tgtEl>
                        <p:sldTgt/>
                      </p:tgtEl>
                    </p:cond>
                  </p:endCondLst>
                </p:cTn>
                <p:tgtEl>
                  <p:spTgt spid="54"/>
                </p:tgtEl>
              </p:cMediaNode>
            </p:audio>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23528" y="1782763"/>
            <a:ext cx="8496944" cy="4525962"/>
          </a:xfrm>
        </p:spPr>
        <p:txBody>
          <a:bodyPr/>
          <a:lstStyle/>
          <a:p>
            <a:pPr eaLnBrk="1" hangingPunct="1">
              <a:spcBef>
                <a:spcPts val="2400"/>
              </a:spcBef>
            </a:pPr>
            <a:r>
              <a:rPr lang="en-GB" sz="2300" dirty="0" smtClean="0">
                <a:solidFill>
                  <a:schemeClr val="bg1"/>
                </a:solidFill>
                <a:latin typeface="Lucida Sans" pitchFamily="34" charset="0"/>
              </a:rPr>
              <a:t>The normal cochlea has ~16,000 hair cells and many more nerve fibres, which provide fine pitch cues at different locations</a:t>
            </a:r>
          </a:p>
          <a:p>
            <a:pPr eaLnBrk="1" hangingPunct="1">
              <a:spcBef>
                <a:spcPts val="2400"/>
              </a:spcBef>
            </a:pPr>
            <a:r>
              <a:rPr lang="en-GB" sz="2300" dirty="0" smtClean="0">
                <a:solidFill>
                  <a:schemeClr val="bg1"/>
                </a:solidFill>
                <a:latin typeface="Lucida Sans" pitchFamily="34" charset="0"/>
              </a:rPr>
              <a:t>Cochlear </a:t>
            </a:r>
            <a:r>
              <a:rPr lang="en-GB" sz="2300" dirty="0">
                <a:solidFill>
                  <a:schemeClr val="bg1"/>
                </a:solidFill>
                <a:latin typeface="Lucida Sans" pitchFamily="34" charset="0"/>
              </a:rPr>
              <a:t>implants have between 12 and 22 electrodes and these can produce different pitches depending on their location</a:t>
            </a:r>
          </a:p>
          <a:p>
            <a:pPr eaLnBrk="1" hangingPunct="1">
              <a:spcBef>
                <a:spcPts val="1200"/>
              </a:spcBef>
              <a:buFontTx/>
              <a:buNone/>
            </a:pPr>
            <a:r>
              <a:rPr lang="en-GB" sz="2300" dirty="0">
                <a:solidFill>
                  <a:schemeClr val="bg1"/>
                </a:solidFill>
                <a:latin typeface="Lucida Sans" pitchFamily="34" charset="0"/>
              </a:rPr>
              <a:t>	</a:t>
            </a:r>
            <a:r>
              <a:rPr lang="en-GB" sz="2300" i="1" dirty="0">
                <a:solidFill>
                  <a:schemeClr val="bg1"/>
                </a:solidFill>
                <a:latin typeface="Lucida Sans" pitchFamily="34" charset="0"/>
              </a:rPr>
              <a:t>(the further into the cochlea, the lower the pitch)</a:t>
            </a:r>
          </a:p>
          <a:p>
            <a:pPr eaLnBrk="1" hangingPunct="1">
              <a:spcBef>
                <a:spcPts val="2400"/>
              </a:spcBef>
            </a:pPr>
            <a:r>
              <a:rPr lang="en-GB" sz="2300" dirty="0">
                <a:solidFill>
                  <a:schemeClr val="bg1"/>
                </a:solidFill>
                <a:latin typeface="Lucida Sans" pitchFamily="34" charset="0"/>
              </a:rPr>
              <a:t>Some electrodes may sound the same, resulting in even fewer place pitch cues</a:t>
            </a:r>
          </a:p>
        </p:txBody>
      </p:sp>
      <p:sp>
        <p:nvSpPr>
          <p:cNvPr id="6"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Limited ‘place cues’ for pitch</a:t>
            </a:r>
          </a:p>
        </p:txBody>
      </p:sp>
    </p:spTree>
    <p:extLst>
      <p:ext uri="{BB962C8B-B14F-4D97-AF65-F5344CB8AC3E}">
        <p14:creationId xmlns:p14="http://schemas.microsoft.com/office/powerpoint/2010/main" val="228487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23528" y="2132855"/>
            <a:ext cx="8496944" cy="4175869"/>
          </a:xfrm>
        </p:spPr>
        <p:txBody>
          <a:bodyPr/>
          <a:lstStyle/>
          <a:p>
            <a:pPr eaLnBrk="1" hangingPunct="1"/>
            <a:r>
              <a:rPr lang="en-GB" sz="2300" dirty="0" smtClean="0">
                <a:solidFill>
                  <a:schemeClr val="bg1"/>
                </a:solidFill>
                <a:latin typeface="Lucida Sans" pitchFamily="34" charset="0"/>
              </a:rPr>
              <a:t>The </a:t>
            </a:r>
            <a:r>
              <a:rPr lang="en-GB" sz="2300" dirty="0">
                <a:solidFill>
                  <a:schemeClr val="bg1"/>
                </a:solidFill>
                <a:latin typeface="Lucida Sans" pitchFamily="34" charset="0"/>
              </a:rPr>
              <a:t>rate of the pulses delivered by the electrodes is </a:t>
            </a:r>
            <a:r>
              <a:rPr lang="en-GB" sz="2300" dirty="0" smtClean="0">
                <a:solidFill>
                  <a:schemeClr val="bg1"/>
                </a:solidFill>
                <a:latin typeface="Lucida Sans" pitchFamily="34" charset="0"/>
              </a:rPr>
              <a:t>fixed and is usually too </a:t>
            </a:r>
            <a:r>
              <a:rPr lang="en-GB" sz="2300" dirty="0">
                <a:solidFill>
                  <a:schemeClr val="bg1"/>
                </a:solidFill>
                <a:latin typeface="Lucida Sans" pitchFamily="34" charset="0"/>
              </a:rPr>
              <a:t>high to provide timing or ‘temporal’ cues about pitch </a:t>
            </a:r>
          </a:p>
          <a:p>
            <a:pPr eaLnBrk="1" hangingPunct="1">
              <a:buFontTx/>
              <a:buNone/>
            </a:pPr>
            <a:endParaRPr lang="en-GB" sz="2300" dirty="0">
              <a:solidFill>
                <a:schemeClr val="bg1"/>
              </a:solidFill>
              <a:latin typeface="Lucida Sans" pitchFamily="34" charset="0"/>
            </a:endParaRPr>
          </a:p>
          <a:p>
            <a:pPr eaLnBrk="1" hangingPunct="1"/>
            <a:r>
              <a:rPr lang="en-GB" sz="2300" dirty="0">
                <a:solidFill>
                  <a:schemeClr val="bg1"/>
                </a:solidFill>
                <a:latin typeface="Lucida Sans" pitchFamily="34" charset="0"/>
              </a:rPr>
              <a:t>Temporal pitch cues from the envelope of the pulse sequences are there, but they are </a:t>
            </a:r>
            <a:r>
              <a:rPr lang="en-GB" sz="2300" dirty="0" smtClean="0">
                <a:solidFill>
                  <a:schemeClr val="bg1"/>
                </a:solidFill>
                <a:latin typeface="Lucida Sans" pitchFamily="34" charset="0"/>
              </a:rPr>
              <a:t>weak.</a:t>
            </a:r>
            <a:endParaRPr lang="en-GB" sz="2300" dirty="0">
              <a:solidFill>
                <a:schemeClr val="bg1"/>
              </a:solidFill>
              <a:latin typeface="Lucida Sans" pitchFamily="34" charset="0"/>
            </a:endParaRPr>
          </a:p>
        </p:txBody>
      </p:sp>
      <p:sp>
        <p:nvSpPr>
          <p:cNvPr id="6"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Limited ‘temporal cues’ for pitch</a:t>
            </a:r>
          </a:p>
        </p:txBody>
      </p:sp>
    </p:spTree>
    <p:extLst>
      <p:ext uri="{BB962C8B-B14F-4D97-AF65-F5344CB8AC3E}">
        <p14:creationId xmlns:p14="http://schemas.microsoft.com/office/powerpoint/2010/main" val="361313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23528" y="1783357"/>
            <a:ext cx="8064896" cy="4525963"/>
          </a:xfrm>
        </p:spPr>
        <p:txBody>
          <a:bodyPr/>
          <a:lstStyle/>
          <a:p>
            <a:pPr eaLnBrk="1" hangingPunct="1"/>
            <a:r>
              <a:rPr lang="en-GB" sz="2400" dirty="0" smtClean="0">
                <a:solidFill>
                  <a:schemeClr val="bg1"/>
                </a:solidFill>
                <a:latin typeface="Lucida Sans" pitchFamily="34" charset="0"/>
              </a:rPr>
              <a:t>More electrodes will not necessarily </a:t>
            </a:r>
            <a:br>
              <a:rPr lang="en-GB" sz="2400" dirty="0" smtClean="0">
                <a:solidFill>
                  <a:schemeClr val="bg1"/>
                </a:solidFill>
                <a:latin typeface="Lucida Sans" pitchFamily="34" charset="0"/>
              </a:rPr>
            </a:br>
            <a:r>
              <a:rPr lang="en-GB" sz="2400" dirty="0" smtClean="0">
                <a:solidFill>
                  <a:schemeClr val="bg1"/>
                </a:solidFill>
                <a:latin typeface="Lucida Sans" pitchFamily="34" charset="0"/>
              </a:rPr>
              <a:t>result in better pitch perception due to:</a:t>
            </a:r>
          </a:p>
          <a:p>
            <a:pPr eaLnBrk="1" hangingPunct="1">
              <a:buFontTx/>
              <a:buNone/>
            </a:pPr>
            <a:endParaRPr lang="en-GB" sz="2400" dirty="0" smtClean="0">
              <a:solidFill>
                <a:schemeClr val="bg1"/>
              </a:solidFill>
              <a:latin typeface="Lucida Sans" pitchFamily="34" charset="0"/>
            </a:endParaRPr>
          </a:p>
          <a:p>
            <a:pPr lvl="1" eaLnBrk="1" hangingPunct="1"/>
            <a:r>
              <a:rPr lang="en-GB" sz="2400" dirty="0">
                <a:solidFill>
                  <a:schemeClr val="bg1"/>
                </a:solidFill>
                <a:latin typeface="Lucida Sans" pitchFamily="34" charset="0"/>
              </a:rPr>
              <a:t>c</a:t>
            </a:r>
            <a:r>
              <a:rPr lang="en-GB" sz="2400" dirty="0" smtClean="0">
                <a:solidFill>
                  <a:schemeClr val="bg1"/>
                </a:solidFill>
                <a:latin typeface="Lucida Sans" pitchFamily="34" charset="0"/>
              </a:rPr>
              <a:t>urrent spread </a:t>
            </a:r>
          </a:p>
          <a:p>
            <a:pPr lvl="1" eaLnBrk="1" hangingPunct="1">
              <a:buFontTx/>
              <a:buNone/>
            </a:pPr>
            <a:r>
              <a:rPr lang="en-GB" sz="2400" dirty="0" smtClean="0">
                <a:solidFill>
                  <a:srgbClr val="0070C0"/>
                </a:solidFill>
                <a:latin typeface="Lucida Sans" pitchFamily="34" charset="0"/>
              </a:rPr>
              <a:t>	(each electrode affects a large area)</a:t>
            </a:r>
          </a:p>
          <a:p>
            <a:pPr lvl="1" eaLnBrk="1" hangingPunct="1">
              <a:buFontTx/>
              <a:buNone/>
            </a:pPr>
            <a:endParaRPr lang="en-GB" sz="2400" dirty="0" smtClean="0">
              <a:solidFill>
                <a:schemeClr val="bg1"/>
              </a:solidFill>
              <a:latin typeface="Lucida Sans" pitchFamily="34" charset="0"/>
            </a:endParaRPr>
          </a:p>
          <a:p>
            <a:pPr lvl="1" eaLnBrk="1" hangingPunct="1"/>
            <a:r>
              <a:rPr lang="en-GB" sz="2400" dirty="0">
                <a:solidFill>
                  <a:schemeClr val="bg1"/>
                </a:solidFill>
                <a:latin typeface="Lucida Sans" pitchFamily="34" charset="0"/>
              </a:rPr>
              <a:t>t</a:t>
            </a:r>
            <a:r>
              <a:rPr lang="en-GB" sz="2400" dirty="0" smtClean="0">
                <a:solidFill>
                  <a:schemeClr val="bg1"/>
                </a:solidFill>
                <a:latin typeface="Lucida Sans" pitchFamily="34" charset="0"/>
              </a:rPr>
              <a:t>he condition of the cochlea </a:t>
            </a:r>
          </a:p>
          <a:p>
            <a:pPr lvl="1" eaLnBrk="1" hangingPunct="1">
              <a:buFontTx/>
              <a:buNone/>
            </a:pPr>
            <a:r>
              <a:rPr lang="en-GB" sz="2400" dirty="0" smtClean="0">
                <a:solidFill>
                  <a:srgbClr val="0070C0"/>
                </a:solidFill>
                <a:latin typeface="Lucida Sans" pitchFamily="34" charset="0"/>
              </a:rPr>
              <a:t>	(auditory nerve fibres may have degenerated) </a:t>
            </a:r>
          </a:p>
        </p:txBody>
      </p:sp>
      <p:sp>
        <p:nvSpPr>
          <p:cNvPr id="6"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if we used more electrodes?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1871">
            <a:off x="6465845" y="449648"/>
            <a:ext cx="2584788" cy="2584788"/>
          </a:xfrm>
          <a:prstGeom prst="rect">
            <a:avLst/>
          </a:prstGeom>
        </p:spPr>
      </p:pic>
    </p:spTree>
    <p:extLst>
      <p:ext uri="{BB962C8B-B14F-4D97-AF65-F5344CB8AC3E}">
        <p14:creationId xmlns:p14="http://schemas.microsoft.com/office/powerpoint/2010/main" val="276293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2531">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2531">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23528" y="2060848"/>
            <a:ext cx="8424936" cy="4320480"/>
          </a:xfrm>
        </p:spPr>
        <p:txBody>
          <a:bodyPr/>
          <a:lstStyle/>
          <a:p>
            <a:pPr>
              <a:spcAft>
                <a:spcPts val="1200"/>
              </a:spcAft>
            </a:pPr>
            <a:r>
              <a:rPr lang="en-GB" sz="2200" dirty="0" smtClean="0">
                <a:solidFill>
                  <a:srgbClr val="0070C0"/>
                </a:solidFill>
                <a:latin typeface="Lucida Sans" pitchFamily="34" charset="0"/>
              </a:rPr>
              <a:t>What a cochlear implant (CI) is and who can have one</a:t>
            </a:r>
          </a:p>
          <a:p>
            <a:pPr>
              <a:spcAft>
                <a:spcPts val="1200"/>
              </a:spcAft>
            </a:pPr>
            <a:r>
              <a:rPr lang="en-GB" sz="2200" dirty="0" smtClean="0">
                <a:solidFill>
                  <a:srgbClr val="0070C0"/>
                </a:solidFill>
                <a:latin typeface="Lucida Sans" pitchFamily="34" charset="0"/>
              </a:rPr>
              <a:t>What a CI sound processor does</a:t>
            </a:r>
          </a:p>
          <a:p>
            <a:pPr>
              <a:spcAft>
                <a:spcPts val="1200"/>
              </a:spcAft>
            </a:pPr>
            <a:r>
              <a:rPr lang="en-GB" sz="2200" dirty="0" smtClean="0">
                <a:solidFill>
                  <a:srgbClr val="0070C0"/>
                </a:solidFill>
                <a:latin typeface="Lucida Sans" pitchFamily="34" charset="0"/>
              </a:rPr>
              <a:t>How CI hearing compares to normal hearing</a:t>
            </a:r>
          </a:p>
          <a:p>
            <a:pPr>
              <a:spcAft>
                <a:spcPts val="1200"/>
              </a:spcAft>
            </a:pPr>
            <a:r>
              <a:rPr lang="en-GB" sz="2200" dirty="0" smtClean="0">
                <a:solidFill>
                  <a:schemeClr val="bg1"/>
                </a:solidFill>
                <a:latin typeface="Lucida Sans" pitchFamily="34" charset="0"/>
              </a:rPr>
              <a:t>Why music is particularly challenging for CI users</a:t>
            </a:r>
          </a:p>
          <a:p>
            <a:pPr>
              <a:spcAft>
                <a:spcPts val="1200"/>
              </a:spcAft>
            </a:pPr>
            <a:r>
              <a:rPr lang="en-GB" sz="2200" dirty="0" smtClean="0">
                <a:solidFill>
                  <a:srgbClr val="0070C0"/>
                </a:solidFill>
                <a:latin typeface="Lucida Sans" pitchFamily="34" charset="0"/>
              </a:rPr>
              <a:t>How to get More From Music…</a:t>
            </a: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p:txBody>
      </p:sp>
      <p:sp>
        <p:nvSpPr>
          <p:cNvPr id="5"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will I learn in the next 25 minutes?</a:t>
            </a:r>
          </a:p>
        </p:txBody>
      </p:sp>
    </p:spTree>
    <p:extLst>
      <p:ext uri="{BB962C8B-B14F-4D97-AF65-F5344CB8AC3E}">
        <p14:creationId xmlns:p14="http://schemas.microsoft.com/office/powerpoint/2010/main" val="4475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099">
                                            <p:txEl>
                                              <p:pRg st="3" end="3"/>
                                            </p:txEl>
                                          </p:spTgt>
                                        </p:tgtEl>
                                        <p:attrNameLst>
                                          <p:attrName>style.color</p:attrName>
                                        </p:attrNameLst>
                                      </p:cBhvr>
                                      <p:to>
                                        <a:srgbClr val="0070C0"/>
                                      </p:to>
                                    </p:animClr>
                                    <p:animClr clrSpc="rgb" dir="cw">
                                      <p:cBhvr>
                                        <p:cTn id="7" dur="500" fill="hold"/>
                                        <p:tgtEl>
                                          <p:spTgt spid="4099">
                                            <p:txEl>
                                              <p:pRg st="3" end="3"/>
                                            </p:txEl>
                                          </p:spTgt>
                                        </p:tgtEl>
                                        <p:attrNameLst>
                                          <p:attrName>fillcolor</p:attrName>
                                        </p:attrNameLst>
                                      </p:cBhvr>
                                      <p:to>
                                        <a:srgbClr val="0070C0"/>
                                      </p:to>
                                    </p:animClr>
                                    <p:set>
                                      <p:cBhvr>
                                        <p:cTn id="8" dur="500" fill="hold"/>
                                        <p:tgtEl>
                                          <p:spTgt spid="4099">
                                            <p:txEl>
                                              <p:pRg st="3" end="3"/>
                                            </p:txEl>
                                          </p:spTgt>
                                        </p:tgtEl>
                                        <p:attrNameLst>
                                          <p:attrName>fill.type</p:attrName>
                                        </p:attrNameLst>
                                      </p:cBhvr>
                                      <p:to>
                                        <p:strVal val="solid"/>
                                      </p:to>
                                    </p:set>
                                    <p:set>
                                      <p:cBhvr>
                                        <p:cTn id="9" dur="500" fill="hold"/>
                                        <p:tgtEl>
                                          <p:spTgt spid="4099">
                                            <p:txEl>
                                              <p:pRg st="3" end="3"/>
                                            </p:txEl>
                                          </p:spTgt>
                                        </p:tgtEl>
                                        <p:attrNameLst>
                                          <p:attrName>fill.on</p:attrName>
                                        </p:attrNameLst>
                                      </p:cBhvr>
                                      <p:to>
                                        <p:strVal val="true"/>
                                      </p:to>
                                    </p:set>
                                  </p:childTnLst>
                                </p:cTn>
                              </p:par>
                            </p:childTnLst>
                          </p:cTn>
                        </p:par>
                        <p:par>
                          <p:cTn id="10" fill="hold">
                            <p:stCondLst>
                              <p:cond delay="500"/>
                            </p:stCondLst>
                            <p:childTnLst>
                              <p:par>
                                <p:cTn id="11" presetID="19" presetClass="emph" presetSubtype="0" fill="hold" nodeType="afterEffect">
                                  <p:stCondLst>
                                    <p:cond delay="0"/>
                                  </p:stCondLst>
                                  <p:childTnLst>
                                    <p:animClr clrSpc="rgb" dir="cw">
                                      <p:cBhvr override="childStyle">
                                        <p:cTn id="12" dur="500" fill="hold"/>
                                        <p:tgtEl>
                                          <p:spTgt spid="4099">
                                            <p:txEl>
                                              <p:pRg st="4" end="4"/>
                                            </p:txEl>
                                          </p:spTgt>
                                        </p:tgtEl>
                                        <p:attrNameLst>
                                          <p:attrName>style.color</p:attrName>
                                        </p:attrNameLst>
                                      </p:cBhvr>
                                      <p:to>
                                        <a:schemeClr val="bg1"/>
                                      </p:to>
                                    </p:animClr>
                                    <p:animClr clrSpc="rgb" dir="cw">
                                      <p:cBhvr>
                                        <p:cTn id="13" dur="500" fill="hold"/>
                                        <p:tgtEl>
                                          <p:spTgt spid="4099">
                                            <p:txEl>
                                              <p:pRg st="4" end="4"/>
                                            </p:txEl>
                                          </p:spTgt>
                                        </p:tgtEl>
                                        <p:attrNameLst>
                                          <p:attrName>fillcolor</p:attrName>
                                        </p:attrNameLst>
                                      </p:cBhvr>
                                      <p:to>
                                        <a:schemeClr val="bg1"/>
                                      </p:to>
                                    </p:animClr>
                                    <p:set>
                                      <p:cBhvr>
                                        <p:cTn id="14" dur="500" fill="hold"/>
                                        <p:tgtEl>
                                          <p:spTgt spid="4099">
                                            <p:txEl>
                                              <p:pRg st="4" end="4"/>
                                            </p:txEl>
                                          </p:spTgt>
                                        </p:tgtEl>
                                        <p:attrNameLst>
                                          <p:attrName>fill.type</p:attrName>
                                        </p:attrNameLst>
                                      </p:cBhvr>
                                      <p:to>
                                        <p:strVal val="solid"/>
                                      </p:to>
                                    </p:set>
                                    <p:set>
                                      <p:cBhvr>
                                        <p:cTn id="15" dur="500" fill="hold"/>
                                        <p:tgtEl>
                                          <p:spTgt spid="4099">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4190"/>
          <a:stretch/>
        </p:blipFill>
        <p:spPr>
          <a:xfrm>
            <a:off x="3563888" y="-27384"/>
            <a:ext cx="5579840" cy="6885384"/>
          </a:xfrm>
          <a:prstGeom prst="rect">
            <a:avLst/>
          </a:prstGeom>
        </p:spPr>
      </p:pic>
      <p:sp>
        <p:nvSpPr>
          <p:cNvPr id="4099" name="Rectangle 3"/>
          <p:cNvSpPr>
            <a:spLocks noGrp="1" noChangeArrowheads="1"/>
          </p:cNvSpPr>
          <p:nvPr>
            <p:ph type="body" idx="1"/>
          </p:nvPr>
        </p:nvSpPr>
        <p:spPr>
          <a:xfrm>
            <a:off x="323528" y="2420888"/>
            <a:ext cx="3600400" cy="2232248"/>
          </a:xfrm>
        </p:spPr>
        <p:txBody>
          <a:bodyPr/>
          <a:lstStyle/>
          <a:p>
            <a:pPr marL="0" indent="0">
              <a:buFontTx/>
              <a:buNone/>
            </a:pPr>
            <a:r>
              <a:rPr lang="en-GB" sz="2200" dirty="0" smtClean="0">
                <a:solidFill>
                  <a:schemeClr val="bg1"/>
                </a:solidFill>
                <a:latin typeface="Lucida Sans" pitchFamily="34" charset="0"/>
              </a:rPr>
              <a:t>A CI is a surgically implanted device that electrically stimulates  the auditory nerve fibres in the inner ear</a:t>
            </a: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p:txBody>
      </p:sp>
      <p:sp>
        <p:nvSpPr>
          <p:cNvPr id="5" name="Text Box 5"/>
          <p:cNvSpPr txBox="1">
            <a:spLocks noChangeArrowheads="1"/>
          </p:cNvSpPr>
          <p:nvPr/>
        </p:nvSpPr>
        <p:spPr bwMode="auto">
          <a:xfrm>
            <a:off x="323528" y="6224588"/>
            <a:ext cx="5472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GB" sz="1400" dirty="0" smtClean="0">
                <a:solidFill>
                  <a:srgbClr val="0070C0"/>
                </a:solidFill>
                <a:latin typeface="Lucida Sans" pitchFamily="34" charset="0"/>
              </a:rPr>
              <a:t>Image courtesy of AB</a:t>
            </a:r>
            <a:endParaRPr lang="en-GB" sz="1400" dirty="0">
              <a:solidFill>
                <a:srgbClr val="0070C0"/>
              </a:solidFill>
              <a:latin typeface="Lucida Sans" pitchFamily="34" charset="0"/>
            </a:endParaRPr>
          </a:p>
        </p:txBody>
      </p:sp>
      <p:sp>
        <p:nvSpPr>
          <p:cNvPr id="8"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is a CI?</a:t>
            </a:r>
          </a:p>
        </p:txBody>
      </p:sp>
    </p:spTree>
    <p:extLst>
      <p:ext uri="{BB962C8B-B14F-4D97-AF65-F5344CB8AC3E}">
        <p14:creationId xmlns:p14="http://schemas.microsoft.com/office/powerpoint/2010/main" val="102900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23528" y="1782763"/>
            <a:ext cx="8496944" cy="4525962"/>
          </a:xfrm>
        </p:spPr>
        <p:txBody>
          <a:bodyPr/>
          <a:lstStyle/>
          <a:p>
            <a:pPr eaLnBrk="1" hangingPunct="1">
              <a:spcBef>
                <a:spcPts val="3000"/>
              </a:spcBef>
            </a:pPr>
            <a:r>
              <a:rPr lang="en-GB" sz="2300" dirty="0" smtClean="0">
                <a:solidFill>
                  <a:schemeClr val="bg1"/>
                </a:solidFill>
                <a:latin typeface="Lucida Sans" pitchFamily="34" charset="0"/>
              </a:rPr>
              <a:t>Whilst it is true that pitch is important for melody, melody is not </a:t>
            </a:r>
            <a:r>
              <a:rPr lang="en-GB" sz="2300" i="1" dirty="0" smtClean="0">
                <a:solidFill>
                  <a:schemeClr val="bg1"/>
                </a:solidFill>
                <a:latin typeface="Lucida Sans" pitchFamily="34" charset="0"/>
              </a:rPr>
              <a:t>essential</a:t>
            </a:r>
            <a:r>
              <a:rPr lang="en-GB" sz="2300" dirty="0" smtClean="0">
                <a:solidFill>
                  <a:schemeClr val="bg1"/>
                </a:solidFill>
                <a:latin typeface="Lucida Sans" pitchFamily="34" charset="0"/>
              </a:rPr>
              <a:t> for music</a:t>
            </a:r>
          </a:p>
          <a:p>
            <a:pPr eaLnBrk="1" hangingPunct="1">
              <a:spcBef>
                <a:spcPts val="3000"/>
              </a:spcBef>
            </a:pPr>
            <a:r>
              <a:rPr lang="en-GB" sz="2300" dirty="0" smtClean="0">
                <a:solidFill>
                  <a:schemeClr val="bg1"/>
                </a:solidFill>
                <a:latin typeface="Lucida Sans" pitchFamily="34" charset="0"/>
              </a:rPr>
              <a:t>Rhythm is conveyed very well by the implant</a:t>
            </a:r>
          </a:p>
          <a:p>
            <a:pPr eaLnBrk="1" hangingPunct="1">
              <a:spcBef>
                <a:spcPts val="3000"/>
              </a:spcBef>
            </a:pPr>
            <a:r>
              <a:rPr lang="en-GB" sz="2300" dirty="0" smtClean="0">
                <a:solidFill>
                  <a:schemeClr val="bg1"/>
                </a:solidFill>
                <a:latin typeface="Lucida Sans" pitchFamily="34" charset="0"/>
              </a:rPr>
              <a:t>Loudness cues (although compressed)	                                       can convey the dynamics of music</a:t>
            </a:r>
          </a:p>
          <a:p>
            <a:pPr eaLnBrk="1" hangingPunct="1">
              <a:spcBef>
                <a:spcPts val="3000"/>
              </a:spcBef>
            </a:pPr>
            <a:r>
              <a:rPr lang="en-GB" sz="2300" dirty="0" smtClean="0">
                <a:solidFill>
                  <a:schemeClr val="bg1"/>
                </a:solidFill>
                <a:latin typeface="Lucida Sans" pitchFamily="34" charset="0"/>
              </a:rPr>
              <a:t>Gross changes in the frequency spectrum are also conveyed by the implant</a:t>
            </a:r>
          </a:p>
        </p:txBody>
      </p:sp>
      <p:sp>
        <p:nvSpPr>
          <p:cNvPr id="6"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Music ≠ Melody</a:t>
            </a:r>
          </a:p>
        </p:txBody>
      </p:sp>
    </p:spTree>
    <p:extLst>
      <p:ext uri="{BB962C8B-B14F-4D97-AF65-F5344CB8AC3E}">
        <p14:creationId xmlns:p14="http://schemas.microsoft.com/office/powerpoint/2010/main" val="318843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7162660" y="851228"/>
            <a:ext cx="1641061" cy="1368152"/>
          </a:xfrm>
          <a:prstGeom prst="roundRect">
            <a:avLst/>
          </a:prstGeom>
          <a:solidFill>
            <a:srgbClr val="0070C0"/>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27651" name="Rectangle 3"/>
          <p:cNvSpPr>
            <a:spLocks noGrp="1" noChangeArrowheads="1"/>
          </p:cNvSpPr>
          <p:nvPr>
            <p:ph type="body" idx="1"/>
          </p:nvPr>
        </p:nvSpPr>
        <p:spPr>
          <a:xfrm>
            <a:off x="323528" y="1700808"/>
            <a:ext cx="8496944" cy="4607917"/>
          </a:xfrm>
        </p:spPr>
        <p:txBody>
          <a:bodyPr/>
          <a:lstStyle/>
          <a:p>
            <a:pPr eaLnBrk="1" hangingPunct="1">
              <a:spcBef>
                <a:spcPct val="60000"/>
              </a:spcBef>
            </a:pPr>
            <a:r>
              <a:rPr lang="en-GB" sz="2400" dirty="0" smtClean="0">
                <a:solidFill>
                  <a:schemeClr val="bg1"/>
                </a:solidFill>
                <a:latin typeface="Lucida Sans" pitchFamily="34" charset="0"/>
              </a:rPr>
              <a:t>Music with clear changes in pitch </a:t>
            </a:r>
            <a:endParaRPr lang="en-GB" sz="2400" dirty="0">
              <a:solidFill>
                <a:schemeClr val="bg1"/>
              </a:solidFill>
              <a:latin typeface="Lucida Sans" pitchFamily="34" charset="0"/>
            </a:endParaRPr>
          </a:p>
          <a:p>
            <a:pPr eaLnBrk="1" hangingPunct="1">
              <a:spcBef>
                <a:spcPct val="60000"/>
              </a:spcBef>
            </a:pPr>
            <a:r>
              <a:rPr lang="en-GB" sz="2400" dirty="0" smtClean="0">
                <a:solidFill>
                  <a:schemeClr val="bg1"/>
                </a:solidFill>
                <a:latin typeface="Lucida Sans" pitchFamily="34" charset="0"/>
              </a:rPr>
              <a:t>Music with a clear rhythm</a:t>
            </a:r>
          </a:p>
          <a:p>
            <a:pPr eaLnBrk="1" hangingPunct="1">
              <a:spcBef>
                <a:spcPct val="60000"/>
              </a:spcBef>
            </a:pPr>
            <a:r>
              <a:rPr lang="en-GB" sz="2400" dirty="0" smtClean="0">
                <a:solidFill>
                  <a:schemeClr val="bg1"/>
                </a:solidFill>
                <a:latin typeface="Lucida Sans" pitchFamily="34" charset="0"/>
              </a:rPr>
              <a:t>Music will a simple arrangement </a:t>
            </a:r>
          </a:p>
          <a:p>
            <a:pPr eaLnBrk="1" hangingPunct="1">
              <a:spcBef>
                <a:spcPct val="60000"/>
              </a:spcBef>
            </a:pPr>
            <a:r>
              <a:rPr lang="en-GB" sz="2400" dirty="0" smtClean="0">
                <a:solidFill>
                  <a:schemeClr val="bg1"/>
                </a:solidFill>
                <a:latin typeface="Lucida Sans" pitchFamily="34" charset="0"/>
              </a:rPr>
              <a:t>Appropriate volume </a:t>
            </a:r>
          </a:p>
          <a:p>
            <a:pPr eaLnBrk="1" hangingPunct="1">
              <a:spcBef>
                <a:spcPct val="60000"/>
              </a:spcBef>
            </a:pPr>
            <a:r>
              <a:rPr lang="en-GB" sz="2400" dirty="0" smtClean="0">
                <a:solidFill>
                  <a:schemeClr val="bg1"/>
                </a:solidFill>
                <a:latin typeface="Lucida Sans" pitchFamily="34" charset="0"/>
              </a:rPr>
              <a:t>Quiet listening environment or direct input (TV/</a:t>
            </a:r>
            <a:r>
              <a:rPr lang="en-GB" sz="2400" dirty="0" err="1" smtClean="0">
                <a:solidFill>
                  <a:schemeClr val="bg1"/>
                </a:solidFill>
                <a:latin typeface="Lucida Sans" pitchFamily="34" charset="0"/>
              </a:rPr>
              <a:t>Hifi</a:t>
            </a:r>
            <a:r>
              <a:rPr lang="en-GB" sz="2400" dirty="0" smtClean="0">
                <a:solidFill>
                  <a:schemeClr val="bg1"/>
                </a:solidFill>
                <a:latin typeface="Lucida Sans" pitchFamily="34" charset="0"/>
              </a:rPr>
              <a:t> audio cable)</a:t>
            </a:r>
          </a:p>
          <a:p>
            <a:pPr eaLnBrk="1" hangingPunct="1">
              <a:spcBef>
                <a:spcPct val="60000"/>
              </a:spcBef>
            </a:pPr>
            <a:r>
              <a:rPr lang="en-GB" sz="2400" dirty="0" smtClean="0">
                <a:solidFill>
                  <a:schemeClr val="bg1"/>
                </a:solidFill>
                <a:latin typeface="Lucida Sans" pitchFamily="34" charset="0"/>
              </a:rPr>
              <a:t>Clues for interpreting music (visual aids, lyrics </a:t>
            </a:r>
            <a:r>
              <a:rPr lang="en-GB" sz="2400" dirty="0" err="1" smtClean="0">
                <a:solidFill>
                  <a:schemeClr val="bg1"/>
                </a:solidFill>
                <a:latin typeface="Lucida Sans" pitchFamily="34" charset="0"/>
              </a:rPr>
              <a:t>etc</a:t>
            </a:r>
            <a:r>
              <a:rPr lang="en-GB" sz="2400" dirty="0" smtClean="0">
                <a:solidFill>
                  <a:schemeClr val="bg1"/>
                </a:solidFill>
                <a:latin typeface="Lucida Sans" pitchFamily="34" charset="0"/>
              </a:rPr>
              <a:t>)</a:t>
            </a:r>
          </a:p>
          <a:p>
            <a:pPr eaLnBrk="1" hangingPunct="1">
              <a:spcBef>
                <a:spcPct val="60000"/>
              </a:spcBef>
            </a:pPr>
            <a:r>
              <a:rPr lang="en-GB" sz="2400" dirty="0" smtClean="0">
                <a:solidFill>
                  <a:schemeClr val="bg1"/>
                </a:solidFill>
                <a:latin typeface="Lucida Sans" pitchFamily="34" charset="0"/>
              </a:rPr>
              <a:t>Training  &amp; repetition…</a:t>
            </a:r>
          </a:p>
        </p:txBody>
      </p:sp>
      <p:sp>
        <p:nvSpPr>
          <p:cNvPr id="4" name="Rounded Rectangle 3"/>
          <p:cNvSpPr/>
          <p:nvPr/>
        </p:nvSpPr>
        <p:spPr bwMode="auto">
          <a:xfrm>
            <a:off x="5791172" y="1772816"/>
            <a:ext cx="2565378" cy="1944216"/>
          </a:xfrm>
          <a:prstGeom prst="roundRect">
            <a:avLst/>
          </a:prstGeom>
          <a:solidFill>
            <a:srgbClr val="FFC000"/>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pic>
        <p:nvPicPr>
          <p:cNvPr id="2063" name="Picture 15" descr="C:\Users\rmvb1e06\AppData\Local\Microsoft\Windows\Temporary Internet Files\Content.IE5\3SZKRXG7\MC9002407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385" y="1772816"/>
            <a:ext cx="3185103" cy="19442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07577" y="779220"/>
            <a:ext cx="1008112" cy="1569660"/>
          </a:xfrm>
          <a:prstGeom prst="rect">
            <a:avLst/>
          </a:prstGeom>
          <a:noFill/>
        </p:spPr>
        <p:txBody>
          <a:bodyPr wrap="square" rtlCol="0">
            <a:spAutoFit/>
          </a:bodyPr>
          <a:lstStyle/>
          <a:p>
            <a:r>
              <a:rPr lang="en-GB" sz="9600" dirty="0" smtClean="0">
                <a:cs typeface="+mn-cs"/>
              </a:rPr>
              <a:t>?</a:t>
            </a:r>
            <a:endParaRPr lang="en-GB" sz="9600" dirty="0">
              <a:cs typeface="+mn-cs"/>
            </a:endParaRPr>
          </a:p>
        </p:txBody>
      </p:sp>
      <p:sp>
        <p:nvSpPr>
          <p:cNvPr id="9"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can help?</a:t>
            </a:r>
          </a:p>
        </p:txBody>
      </p:sp>
    </p:spTree>
    <p:extLst>
      <p:ext uri="{BB962C8B-B14F-4D97-AF65-F5344CB8AC3E}">
        <p14:creationId xmlns:p14="http://schemas.microsoft.com/office/powerpoint/2010/main" val="91801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iterate type="lt">
                                    <p:tmAbs val="0"/>
                                  </p:iterate>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mph" presetSubtype="0" fill="hold" nodeType="clickEffect">
                                  <p:stCondLst>
                                    <p:cond delay="0"/>
                                  </p:stCondLst>
                                  <p:iterate type="lt">
                                    <p:tmPct val="4000"/>
                                  </p:iterate>
                                  <p:childTnLst>
                                    <p:set>
                                      <p:cBhvr override="childStyle">
                                        <p:cTn id="34" dur="500" fill="hold"/>
                                        <p:tgtEl>
                                          <p:spTgt spid="27651">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1" name="Title 1"/>
          <p:cNvSpPr>
            <a:spLocks noGrp="1"/>
          </p:cNvSpPr>
          <p:nvPr>
            <p:ph type="title"/>
          </p:nvPr>
        </p:nvSpPr>
        <p:spPr>
          <a:xfrm>
            <a:off x="251520" y="260648"/>
            <a:ext cx="8568952" cy="1143000"/>
          </a:xfrm>
        </p:spPr>
        <p:txBody>
          <a:bodyPr/>
          <a:lstStyle/>
          <a:p>
            <a:pPr algn="l" eaLnBrk="1" hangingPunct="1"/>
            <a:r>
              <a:rPr lang="en-GB" sz="3100" dirty="0">
                <a:solidFill>
                  <a:srgbClr val="FFC000"/>
                </a:solidFill>
                <a:latin typeface="Lucida Sans" pitchFamily="34" charset="0"/>
              </a:rPr>
              <a:t>I</a:t>
            </a:r>
            <a:r>
              <a:rPr lang="en-GB" sz="3100" dirty="0" smtClean="0">
                <a:solidFill>
                  <a:srgbClr val="FFC000"/>
                </a:solidFill>
                <a:latin typeface="Lucida Sans" pitchFamily="34" charset="0"/>
              </a:rPr>
              <a:t>nteractive music awareness programme</a:t>
            </a:r>
          </a:p>
        </p:txBody>
      </p:sp>
      <p:sp>
        <p:nvSpPr>
          <p:cNvPr id="3" name="Content Placeholder 2"/>
          <p:cNvSpPr>
            <a:spLocks noGrp="1"/>
          </p:cNvSpPr>
          <p:nvPr>
            <p:ph idx="1"/>
          </p:nvPr>
        </p:nvSpPr>
        <p:spPr>
          <a:xfrm>
            <a:off x="323528" y="1484784"/>
            <a:ext cx="4878740" cy="4680520"/>
          </a:xfrm>
        </p:spPr>
        <p:txBody>
          <a:bodyPr/>
          <a:lstStyle/>
          <a:p>
            <a:pPr marL="285750" indent="-285750">
              <a:spcBef>
                <a:spcPts val="3000"/>
              </a:spcBef>
              <a:buFont typeface="Arial" pitchFamily="34" charset="0"/>
              <a:buChar char="•"/>
              <a:defRPr/>
            </a:pPr>
            <a:r>
              <a:rPr lang="en-GB" sz="2200" dirty="0" smtClean="0">
                <a:solidFill>
                  <a:schemeClr val="bg1"/>
                </a:solidFill>
                <a:latin typeface="Lucida Sans" pitchFamily="34" charset="0"/>
              </a:rPr>
              <a:t>24 </a:t>
            </a:r>
            <a:r>
              <a:rPr lang="en-GB" sz="2200" dirty="0">
                <a:solidFill>
                  <a:schemeClr val="bg1"/>
                </a:solidFill>
                <a:latin typeface="Lucida Sans" pitchFamily="34" charset="0"/>
              </a:rPr>
              <a:t>x 30 </a:t>
            </a:r>
            <a:r>
              <a:rPr lang="en-GB" sz="2200" dirty="0" smtClean="0">
                <a:solidFill>
                  <a:schemeClr val="bg1"/>
                </a:solidFill>
                <a:latin typeface="Lucida Sans" pitchFamily="34" charset="0"/>
              </a:rPr>
              <a:t>min </a:t>
            </a:r>
            <a:r>
              <a:rPr lang="en-GB" sz="2200" dirty="0">
                <a:solidFill>
                  <a:schemeClr val="bg1"/>
                </a:solidFill>
                <a:latin typeface="Lucida Sans" pitchFamily="34" charset="0"/>
              </a:rPr>
              <a:t>structured sessions </a:t>
            </a:r>
          </a:p>
          <a:p>
            <a:pPr marL="285750" indent="-285750">
              <a:spcBef>
                <a:spcPts val="3000"/>
              </a:spcBef>
              <a:buFont typeface="Arial" pitchFamily="34" charset="0"/>
              <a:buChar char="•"/>
              <a:defRPr/>
            </a:pPr>
            <a:r>
              <a:rPr lang="en-GB" sz="2200" dirty="0" smtClean="0">
                <a:solidFill>
                  <a:schemeClr val="bg1"/>
                </a:solidFill>
                <a:latin typeface="Lucida Sans" pitchFamily="34" charset="0"/>
              </a:rPr>
              <a:t>Interactive software applications enabling users to manipulate music to suit their implant</a:t>
            </a:r>
            <a:endParaRPr lang="en-GB" sz="2200" dirty="0">
              <a:solidFill>
                <a:schemeClr val="bg1"/>
              </a:solidFill>
              <a:latin typeface="Lucida Sans" pitchFamily="34" charset="0"/>
            </a:endParaRPr>
          </a:p>
          <a:p>
            <a:pPr marL="285750" indent="-285750">
              <a:spcBef>
                <a:spcPts val="3000"/>
              </a:spcBef>
              <a:buFont typeface="Arial" pitchFamily="34" charset="0"/>
              <a:buChar char="•"/>
              <a:defRPr/>
            </a:pPr>
            <a:r>
              <a:rPr lang="en-GB" sz="2200" dirty="0">
                <a:solidFill>
                  <a:schemeClr val="bg1"/>
                </a:solidFill>
                <a:latin typeface="Lucida Sans" pitchFamily="34" charset="0"/>
              </a:rPr>
              <a:t>Uses </a:t>
            </a:r>
            <a:r>
              <a:rPr lang="en-GB" sz="2200" dirty="0" smtClean="0">
                <a:solidFill>
                  <a:schemeClr val="bg1"/>
                </a:solidFill>
                <a:latin typeface="Lucida Sans" pitchFamily="34" charset="0"/>
              </a:rPr>
              <a:t>subtitled </a:t>
            </a:r>
            <a:r>
              <a:rPr lang="en-GB" sz="2200" dirty="0">
                <a:solidFill>
                  <a:schemeClr val="bg1"/>
                </a:solidFill>
                <a:latin typeface="Lucida Sans" pitchFamily="34" charset="0"/>
              </a:rPr>
              <a:t>video tutorials and written instructions</a:t>
            </a:r>
          </a:p>
          <a:p>
            <a:pPr marL="285750" indent="-285750">
              <a:spcBef>
                <a:spcPts val="3000"/>
              </a:spcBef>
              <a:buFont typeface="Arial" pitchFamily="34" charset="0"/>
              <a:buChar char="•"/>
              <a:defRPr/>
            </a:pPr>
            <a:r>
              <a:rPr lang="en-GB" sz="2200" dirty="0" smtClean="0">
                <a:solidFill>
                  <a:schemeClr val="bg1"/>
                </a:solidFill>
                <a:latin typeface="Lucida Sans" pitchFamily="34" charset="0"/>
              </a:rPr>
              <a:t>To be launched free online with a user forum ~Jan 2014 @ </a:t>
            </a:r>
            <a:r>
              <a:rPr lang="en-GB" sz="2400" i="1" dirty="0" smtClean="0">
                <a:solidFill>
                  <a:srgbClr val="0070C0"/>
                </a:solidFill>
                <a:latin typeface="Lucida Sans" pitchFamily="34" charset="0"/>
              </a:rPr>
              <a:t>www.MoreFromMusic.org</a:t>
            </a:r>
            <a:endParaRPr lang="en-GB" sz="2400" i="1" dirty="0">
              <a:solidFill>
                <a:srgbClr val="0070C0"/>
              </a:solidFill>
              <a:latin typeface="Lucida Sans"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116" y="1556792"/>
            <a:ext cx="3132348"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364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528" y="3789040"/>
            <a:ext cx="3164968" cy="2924944"/>
          </a:xfrm>
          <a:prstGeom prst="rect">
            <a:avLst/>
          </a:prstGeom>
        </p:spPr>
      </p:pic>
      <p:sp>
        <p:nvSpPr>
          <p:cNvPr id="2050" name="Rectangle 2"/>
          <p:cNvSpPr>
            <a:spLocks noGrp="1" noChangeArrowheads="1"/>
          </p:cNvSpPr>
          <p:nvPr>
            <p:ph type="ctrTitle"/>
          </p:nvPr>
        </p:nvSpPr>
        <p:spPr>
          <a:xfrm>
            <a:off x="251521" y="44624"/>
            <a:ext cx="4608512" cy="1150938"/>
          </a:xfrm>
        </p:spPr>
        <p:txBody>
          <a:bodyPr/>
          <a:lstStyle/>
          <a:p>
            <a:pPr algn="l"/>
            <a:r>
              <a:rPr lang="en-GB" sz="3600" i="1" dirty="0" smtClean="0">
                <a:solidFill>
                  <a:schemeClr val="tx1">
                    <a:lumMod val="50000"/>
                    <a:lumOff val="50000"/>
                  </a:schemeClr>
                </a:solidFill>
                <a:latin typeface="Georgia" pitchFamily="18" charset="0"/>
              </a:rPr>
              <a:t>More From Music</a:t>
            </a:r>
            <a:endParaRPr lang="en-GB" sz="3600" i="1" dirty="0">
              <a:solidFill>
                <a:schemeClr val="tx1">
                  <a:lumMod val="50000"/>
                  <a:lumOff val="50000"/>
                </a:schemeClr>
              </a:solidFill>
              <a:latin typeface="Georgia"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2136" y="359984"/>
            <a:ext cx="2300344" cy="576000"/>
          </a:xfrm>
          <a:prstGeom prst="rect">
            <a:avLst/>
          </a:prstGeom>
        </p:spPr>
      </p:pic>
      <p:sp>
        <p:nvSpPr>
          <p:cNvPr id="6" name="TextBox 5"/>
          <p:cNvSpPr txBox="1"/>
          <p:nvPr/>
        </p:nvSpPr>
        <p:spPr>
          <a:xfrm>
            <a:off x="251520" y="1556792"/>
            <a:ext cx="8639928" cy="3696397"/>
          </a:xfrm>
          <a:prstGeom prst="rect">
            <a:avLst/>
          </a:prstGeom>
          <a:noFill/>
        </p:spPr>
        <p:txBody>
          <a:bodyPr wrap="square" rtlCol="0">
            <a:spAutoFit/>
          </a:bodyPr>
          <a:lstStyle/>
          <a:p>
            <a:pPr algn="l"/>
            <a:r>
              <a:rPr lang="en-GB" sz="2300" dirty="0" smtClean="0">
                <a:solidFill>
                  <a:srgbClr val="0070C0"/>
                </a:solidFill>
                <a:latin typeface="Lucida Sans" pitchFamily="34" charset="0"/>
              </a:rPr>
              <a:t>Email us for further information…</a:t>
            </a:r>
            <a:r>
              <a:rPr lang="en-GB" sz="2200" dirty="0" smtClean="0">
                <a:solidFill>
                  <a:srgbClr val="FFC000"/>
                </a:solidFill>
                <a:latin typeface="Lucida Sans" pitchFamily="34" charset="0"/>
              </a:rPr>
              <a:t/>
            </a:r>
            <a:br>
              <a:rPr lang="en-GB" sz="2200" dirty="0" smtClean="0">
                <a:solidFill>
                  <a:srgbClr val="FFC000"/>
                </a:solidFill>
                <a:latin typeface="Lucida Sans" pitchFamily="34" charset="0"/>
              </a:rPr>
            </a:br>
            <a:r>
              <a:rPr lang="en-GB" sz="2200" dirty="0" smtClean="0">
                <a:solidFill>
                  <a:srgbClr val="FFC000"/>
                </a:solidFill>
                <a:latin typeface="Lucida Sans" pitchFamily="34" charset="0"/>
              </a:rPr>
              <a:t/>
            </a:r>
            <a:br>
              <a:rPr lang="en-GB" sz="2200" dirty="0" smtClean="0">
                <a:solidFill>
                  <a:srgbClr val="FFC000"/>
                </a:solidFill>
                <a:latin typeface="Lucida Sans" pitchFamily="34" charset="0"/>
              </a:rPr>
            </a:br>
            <a:r>
              <a:rPr lang="en-GB" sz="2000" dirty="0" smtClean="0">
                <a:latin typeface="Lucida Sans" pitchFamily="34" charset="0"/>
              </a:rPr>
              <a:t>Rachel: 	</a:t>
            </a:r>
            <a:r>
              <a:rPr lang="en-GB" sz="2000" dirty="0" smtClean="0">
                <a:solidFill>
                  <a:srgbClr val="FFC000"/>
                </a:solidFill>
                <a:latin typeface="Lucida Sans" pitchFamily="34" charset="0"/>
              </a:rPr>
              <a:t>rvb@isvr.soton.ac.uk </a:t>
            </a:r>
            <a:r>
              <a:rPr lang="en-GB" sz="1600" dirty="0" smtClean="0">
                <a:latin typeface="Lucida Sans" pitchFamily="34" charset="0"/>
              </a:rPr>
              <a:t>(project info, research collaboration)</a:t>
            </a:r>
            <a:r>
              <a:rPr lang="en-GB" sz="1600" dirty="0" smtClean="0">
                <a:solidFill>
                  <a:srgbClr val="FFC000"/>
                </a:solidFill>
                <a:latin typeface="Lucida Sans" pitchFamily="34" charset="0"/>
              </a:rPr>
              <a:t> </a:t>
            </a:r>
          </a:p>
          <a:p>
            <a:pPr algn="l"/>
            <a:r>
              <a:rPr lang="en-GB" sz="2000" dirty="0" smtClean="0">
                <a:latin typeface="Lucida Sans" pitchFamily="34" charset="0"/>
              </a:rPr>
              <a:t>Ben: </a:t>
            </a:r>
            <a:r>
              <a:rPr lang="en-GB" sz="2000" dirty="0" smtClean="0">
                <a:solidFill>
                  <a:srgbClr val="FFC000"/>
                </a:solidFill>
                <a:latin typeface="Lucida Sans" pitchFamily="34" charset="0"/>
              </a:rPr>
              <a:t>		b.oliver@soton.ac.uk </a:t>
            </a:r>
            <a:r>
              <a:rPr lang="en-GB" sz="1600" dirty="0" smtClean="0">
                <a:latin typeface="Lucida Sans" pitchFamily="34" charset="0"/>
              </a:rPr>
              <a:t>(compositions, stems, software</a:t>
            </a:r>
            <a:r>
              <a:rPr lang="en-GB" sz="2000" dirty="0" smtClean="0">
                <a:latin typeface="Lucida Sans" pitchFamily="34" charset="0"/>
              </a:rPr>
              <a:t>)</a:t>
            </a:r>
          </a:p>
          <a:p>
            <a:pPr algn="l"/>
            <a:r>
              <a:rPr lang="en-GB" sz="2000" dirty="0" smtClean="0">
                <a:latin typeface="Lucida Sans" pitchFamily="34" charset="0"/>
              </a:rPr>
              <a:t>Sarah: </a:t>
            </a:r>
            <a:r>
              <a:rPr lang="en-GB" sz="2000" dirty="0">
                <a:solidFill>
                  <a:srgbClr val="FFC000"/>
                </a:solidFill>
                <a:latin typeface="Lucida Sans" pitchFamily="34" charset="0"/>
              </a:rPr>
              <a:t>	</a:t>
            </a:r>
            <a:r>
              <a:rPr lang="en-GB" sz="2000" dirty="0" smtClean="0">
                <a:solidFill>
                  <a:srgbClr val="FFC000"/>
                </a:solidFill>
                <a:latin typeface="Lucida Sans" pitchFamily="34" charset="0"/>
              </a:rPr>
              <a:t>	s.m.hodkinson@soton.ac.uk </a:t>
            </a:r>
            <a:r>
              <a:rPr lang="en-GB" sz="1600" dirty="0" smtClean="0">
                <a:latin typeface="Lucida Sans" pitchFamily="34" charset="0"/>
              </a:rPr>
              <a:t>(professionals’ training)</a:t>
            </a:r>
          </a:p>
          <a:p>
            <a:pPr algn="l"/>
            <a:r>
              <a:rPr lang="en-GB" sz="2000" dirty="0" smtClean="0">
                <a:latin typeface="Lucida Sans" pitchFamily="34" charset="0"/>
              </a:rPr>
              <a:t>Mary: </a:t>
            </a:r>
            <a:r>
              <a:rPr lang="en-GB" sz="2000" dirty="0">
                <a:solidFill>
                  <a:srgbClr val="FFC000"/>
                </a:solidFill>
                <a:latin typeface="Lucida Sans" pitchFamily="34" charset="0"/>
              </a:rPr>
              <a:t>	</a:t>
            </a:r>
            <a:r>
              <a:rPr lang="en-GB" sz="2000" dirty="0" smtClean="0">
                <a:solidFill>
                  <a:srgbClr val="FFC000"/>
                </a:solidFill>
                <a:latin typeface="Lucida Sans" pitchFamily="34" charset="0"/>
              </a:rPr>
              <a:t>	mlf@isvr.soton.ac.uk </a:t>
            </a:r>
            <a:r>
              <a:rPr lang="en-GB" sz="1600" dirty="0" smtClean="0">
                <a:latin typeface="Lucida Sans" pitchFamily="34" charset="0"/>
              </a:rPr>
              <a:t>(workshops </a:t>
            </a:r>
            <a:r>
              <a:rPr lang="en-GB" sz="1600" dirty="0">
                <a:latin typeface="Lucida Sans" pitchFamily="34" charset="0"/>
              </a:rPr>
              <a:t>for </a:t>
            </a:r>
            <a:r>
              <a:rPr lang="en-GB" sz="1600" dirty="0" smtClean="0">
                <a:latin typeface="Lucida Sans" pitchFamily="34" charset="0"/>
              </a:rPr>
              <a:t>patients)</a:t>
            </a:r>
          </a:p>
          <a:p>
            <a:pPr algn="l"/>
            <a:endParaRPr lang="en-GB" sz="1600" dirty="0">
              <a:latin typeface="Lucida Sans" pitchFamily="34" charset="0"/>
            </a:endParaRPr>
          </a:p>
          <a:p>
            <a:pPr algn="l"/>
            <a:r>
              <a:rPr lang="en-GB" sz="2300" dirty="0">
                <a:solidFill>
                  <a:srgbClr val="0070C0"/>
                </a:solidFill>
                <a:latin typeface="Lucida Sans" pitchFamily="34" charset="0"/>
              </a:rPr>
              <a:t>o</a:t>
            </a:r>
            <a:r>
              <a:rPr lang="en-GB" sz="2300" dirty="0" smtClean="0">
                <a:solidFill>
                  <a:srgbClr val="0070C0"/>
                </a:solidFill>
                <a:latin typeface="Lucida Sans" pitchFamily="34" charset="0"/>
              </a:rPr>
              <a:t>r visit the music </a:t>
            </a:r>
            <a:r>
              <a:rPr lang="en-GB" sz="2300" dirty="0">
                <a:solidFill>
                  <a:srgbClr val="0070C0"/>
                </a:solidFill>
                <a:latin typeface="Lucida Sans" pitchFamily="34" charset="0"/>
              </a:rPr>
              <a:t>f</a:t>
            </a:r>
            <a:r>
              <a:rPr lang="en-GB" sz="2300" dirty="0" smtClean="0">
                <a:solidFill>
                  <a:srgbClr val="0070C0"/>
                </a:solidFill>
                <a:latin typeface="Lucida Sans" pitchFamily="34" charset="0"/>
              </a:rPr>
              <a:t>ocus </a:t>
            </a:r>
            <a:r>
              <a:rPr lang="en-GB" sz="2300" dirty="0">
                <a:solidFill>
                  <a:srgbClr val="0070C0"/>
                </a:solidFill>
                <a:latin typeface="Lucida Sans" pitchFamily="34" charset="0"/>
              </a:rPr>
              <a:t>g</a:t>
            </a:r>
            <a:r>
              <a:rPr lang="en-GB" sz="2300" dirty="0" smtClean="0">
                <a:solidFill>
                  <a:srgbClr val="0070C0"/>
                </a:solidFill>
                <a:latin typeface="Lucida Sans" pitchFamily="34" charset="0"/>
              </a:rPr>
              <a:t>roup website</a:t>
            </a:r>
          </a:p>
          <a:p>
            <a:pPr algn="l"/>
            <a:r>
              <a:rPr lang="en-GB" sz="2000" dirty="0" smtClean="0">
                <a:latin typeface="Lucida Sans" pitchFamily="34" charset="0"/>
              </a:rPr>
              <a:t>www.soton.ac.uk/mfg</a:t>
            </a:r>
            <a:endParaRPr lang="en-GB" sz="2000" dirty="0">
              <a:latin typeface="Lucida Sans" pitchFamily="34" charset="0"/>
            </a:endParaRPr>
          </a:p>
          <a:p>
            <a:pPr algn="l"/>
            <a:endParaRPr lang="en-GB" sz="2200" dirty="0">
              <a:latin typeface="Lucida Sans"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000" y="5914305"/>
            <a:ext cx="2273680" cy="539031"/>
          </a:xfrm>
          <a:prstGeom prst="rect">
            <a:avLst/>
          </a:prstGeom>
        </p:spPr>
      </p:pic>
    </p:spTree>
    <p:extLst>
      <p:ext uri="{BB962C8B-B14F-4D97-AF65-F5344CB8AC3E}">
        <p14:creationId xmlns:p14="http://schemas.microsoft.com/office/powerpoint/2010/main" val="52005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r="14190"/>
          <a:stretch/>
        </p:blipFill>
        <p:spPr>
          <a:xfrm>
            <a:off x="3563888" y="-27384"/>
            <a:ext cx="5579840" cy="6885384"/>
          </a:xfrm>
          <a:prstGeom prst="rect">
            <a:avLst/>
          </a:prstGeom>
        </p:spPr>
      </p:pic>
      <p:sp>
        <p:nvSpPr>
          <p:cNvPr id="4" name="TextBox 3"/>
          <p:cNvSpPr txBox="1"/>
          <p:nvPr/>
        </p:nvSpPr>
        <p:spPr>
          <a:xfrm>
            <a:off x="2051720" y="4077072"/>
            <a:ext cx="2066525" cy="430887"/>
          </a:xfrm>
          <a:prstGeom prst="rect">
            <a:avLst/>
          </a:prstGeom>
          <a:noFill/>
        </p:spPr>
        <p:txBody>
          <a:bodyPr wrap="square" rtlCol="0">
            <a:spAutoFit/>
          </a:bodyPr>
          <a:lstStyle/>
          <a:p>
            <a:r>
              <a:rPr lang="en-GB" sz="2200" dirty="0" smtClean="0">
                <a:latin typeface="Lucida Sans" pitchFamily="34" charset="0"/>
                <a:cs typeface="Courier New" pitchFamily="49" charset="0"/>
              </a:rPr>
              <a:t>Ear canal</a:t>
            </a:r>
            <a:endParaRPr lang="en-GB" sz="2200" dirty="0">
              <a:latin typeface="Lucida Sans" pitchFamily="34" charset="0"/>
              <a:cs typeface="Courier New" pitchFamily="49" charset="0"/>
            </a:endParaRPr>
          </a:p>
        </p:txBody>
      </p:sp>
      <p:sp>
        <p:nvSpPr>
          <p:cNvPr id="7" name="TextBox 6"/>
          <p:cNvSpPr txBox="1"/>
          <p:nvPr/>
        </p:nvSpPr>
        <p:spPr>
          <a:xfrm>
            <a:off x="827584" y="3140968"/>
            <a:ext cx="2426565" cy="430887"/>
          </a:xfrm>
          <a:prstGeom prst="rect">
            <a:avLst/>
          </a:prstGeom>
          <a:noFill/>
        </p:spPr>
        <p:txBody>
          <a:bodyPr wrap="square" rtlCol="0">
            <a:spAutoFit/>
          </a:bodyPr>
          <a:lstStyle/>
          <a:p>
            <a:r>
              <a:rPr lang="en-GB" sz="2200" dirty="0" smtClean="0">
                <a:latin typeface="Lucida Sans" pitchFamily="34" charset="0"/>
                <a:cs typeface="Courier New" pitchFamily="49" charset="0"/>
              </a:rPr>
              <a:t>Pinna</a:t>
            </a:r>
            <a:endParaRPr lang="en-GB" sz="2200" dirty="0">
              <a:latin typeface="Lucida Sans" pitchFamily="34" charset="0"/>
              <a:cs typeface="Courier New" pitchFamily="49" charset="0"/>
            </a:endParaRPr>
          </a:p>
        </p:txBody>
      </p:sp>
      <p:sp>
        <p:nvSpPr>
          <p:cNvPr id="8" name="TextBox 7"/>
          <p:cNvSpPr txBox="1"/>
          <p:nvPr/>
        </p:nvSpPr>
        <p:spPr>
          <a:xfrm>
            <a:off x="2339752" y="5445224"/>
            <a:ext cx="2426565" cy="430887"/>
          </a:xfrm>
          <a:prstGeom prst="rect">
            <a:avLst/>
          </a:prstGeom>
          <a:noFill/>
        </p:spPr>
        <p:txBody>
          <a:bodyPr wrap="square" rtlCol="0">
            <a:spAutoFit/>
          </a:bodyPr>
          <a:lstStyle/>
          <a:p>
            <a:r>
              <a:rPr lang="en-GB" sz="2200" dirty="0" smtClean="0">
                <a:latin typeface="Lucida Sans" pitchFamily="34" charset="0"/>
                <a:cs typeface="Courier New" pitchFamily="49" charset="0"/>
              </a:rPr>
              <a:t>Ear drum</a:t>
            </a:r>
            <a:endParaRPr lang="en-GB" sz="2200" dirty="0">
              <a:latin typeface="Lucida Sans" pitchFamily="34" charset="0"/>
              <a:cs typeface="Courier New" pitchFamily="49" charset="0"/>
            </a:endParaRPr>
          </a:p>
        </p:txBody>
      </p:sp>
      <p:sp>
        <p:nvSpPr>
          <p:cNvPr id="11" name="TextBox 10"/>
          <p:cNvSpPr txBox="1"/>
          <p:nvPr/>
        </p:nvSpPr>
        <p:spPr>
          <a:xfrm>
            <a:off x="6444208" y="1700808"/>
            <a:ext cx="2213258" cy="1040285"/>
          </a:xfrm>
          <a:prstGeom prst="rect">
            <a:avLst/>
          </a:prstGeom>
          <a:noFill/>
        </p:spPr>
        <p:txBody>
          <a:bodyPr wrap="square" rtlCol="0">
            <a:spAutoFit/>
          </a:bodyPr>
          <a:lstStyle/>
          <a:p>
            <a:r>
              <a:rPr lang="en-GB" sz="2200" dirty="0" err="1" smtClean="0">
                <a:solidFill>
                  <a:schemeClr val="tx1">
                    <a:lumMod val="85000"/>
                    <a:lumOff val="15000"/>
                  </a:schemeClr>
                </a:solidFill>
                <a:latin typeface="Lucida Sans" pitchFamily="34" charset="0"/>
                <a:cs typeface="Courier New" pitchFamily="49" charset="0"/>
              </a:rPr>
              <a:t>Ossicles</a:t>
            </a:r>
            <a:endParaRPr lang="en-GB" sz="2200" dirty="0">
              <a:solidFill>
                <a:schemeClr val="tx1">
                  <a:lumMod val="85000"/>
                  <a:lumOff val="15000"/>
                </a:schemeClr>
              </a:solidFill>
              <a:latin typeface="Lucida Sans" pitchFamily="34" charset="0"/>
              <a:cs typeface="Courier New" pitchFamily="49" charset="0"/>
            </a:endParaRPr>
          </a:p>
          <a:p>
            <a:r>
              <a:rPr lang="en-GB" sz="1800" dirty="0" smtClean="0">
                <a:solidFill>
                  <a:schemeClr val="tx1">
                    <a:lumMod val="85000"/>
                    <a:lumOff val="15000"/>
                  </a:schemeClr>
                </a:solidFill>
                <a:latin typeface="Lucida Sans" pitchFamily="34" charset="0"/>
                <a:cs typeface="Courier New" pitchFamily="49" charset="0"/>
              </a:rPr>
              <a:t>(hammer, anvil &amp; stirrup)</a:t>
            </a:r>
            <a:endParaRPr lang="en-GB" sz="1800" dirty="0">
              <a:solidFill>
                <a:schemeClr val="tx1">
                  <a:lumMod val="85000"/>
                  <a:lumOff val="15000"/>
                </a:schemeClr>
              </a:solidFill>
              <a:latin typeface="Lucida Sans" pitchFamily="34" charset="0"/>
              <a:cs typeface="Courier New" pitchFamily="49" charset="0"/>
            </a:endParaRPr>
          </a:p>
        </p:txBody>
      </p:sp>
      <p:sp>
        <p:nvSpPr>
          <p:cNvPr id="28" name="Freeform 27"/>
          <p:cNvSpPr/>
          <p:nvPr/>
        </p:nvSpPr>
        <p:spPr bwMode="auto">
          <a:xfrm rot="1263718">
            <a:off x="2195736" y="2852936"/>
            <a:ext cx="2088232" cy="675875"/>
          </a:xfrm>
          <a:custGeom>
            <a:avLst/>
            <a:gdLst>
              <a:gd name="connsiteX0" fmla="*/ 0 w 1107583"/>
              <a:gd name="connsiteY0" fmla="*/ 439905 h 439905"/>
              <a:gd name="connsiteX1" fmla="*/ 450760 w 1107583"/>
              <a:gd name="connsiteY1" fmla="*/ 66418 h 439905"/>
              <a:gd name="connsiteX2" fmla="*/ 1107583 w 1107583"/>
              <a:gd name="connsiteY2" fmla="*/ 2023 h 439905"/>
            </a:gdLst>
            <a:ahLst/>
            <a:cxnLst>
              <a:cxn ang="0">
                <a:pos x="connsiteX0" y="connsiteY0"/>
              </a:cxn>
              <a:cxn ang="0">
                <a:pos x="connsiteX1" y="connsiteY1"/>
              </a:cxn>
              <a:cxn ang="0">
                <a:pos x="connsiteX2" y="connsiteY2"/>
              </a:cxn>
            </a:cxnLst>
            <a:rect l="l" t="t" r="r" b="b"/>
            <a:pathLst>
              <a:path w="1107583" h="439905">
                <a:moveTo>
                  <a:pt x="0" y="439905"/>
                </a:moveTo>
                <a:cubicBezTo>
                  <a:pt x="133081" y="289651"/>
                  <a:pt x="266163" y="139398"/>
                  <a:pt x="450760" y="66418"/>
                </a:cubicBezTo>
                <a:cubicBezTo>
                  <a:pt x="635357" y="-6562"/>
                  <a:pt x="871470" y="-2270"/>
                  <a:pt x="1107583" y="2023"/>
                </a:cubicBez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30" name="Freeform 29"/>
          <p:cNvSpPr/>
          <p:nvPr/>
        </p:nvSpPr>
        <p:spPr bwMode="auto">
          <a:xfrm flipV="1">
            <a:off x="3203847" y="4572000"/>
            <a:ext cx="3106799" cy="729208"/>
          </a:xfrm>
          <a:custGeom>
            <a:avLst/>
            <a:gdLst>
              <a:gd name="connsiteX0" fmla="*/ 0 w 1107583"/>
              <a:gd name="connsiteY0" fmla="*/ 439905 h 439905"/>
              <a:gd name="connsiteX1" fmla="*/ 450760 w 1107583"/>
              <a:gd name="connsiteY1" fmla="*/ 66418 h 439905"/>
              <a:gd name="connsiteX2" fmla="*/ 1107583 w 1107583"/>
              <a:gd name="connsiteY2" fmla="*/ 2023 h 439905"/>
            </a:gdLst>
            <a:ahLst/>
            <a:cxnLst>
              <a:cxn ang="0">
                <a:pos x="connsiteX0" y="connsiteY0"/>
              </a:cxn>
              <a:cxn ang="0">
                <a:pos x="connsiteX1" y="connsiteY1"/>
              </a:cxn>
              <a:cxn ang="0">
                <a:pos x="connsiteX2" y="connsiteY2"/>
              </a:cxn>
            </a:cxnLst>
            <a:rect l="l" t="t" r="r" b="b"/>
            <a:pathLst>
              <a:path w="1107583" h="439905">
                <a:moveTo>
                  <a:pt x="0" y="439905"/>
                </a:moveTo>
                <a:cubicBezTo>
                  <a:pt x="133081" y="289651"/>
                  <a:pt x="266163" y="139398"/>
                  <a:pt x="450760" y="66418"/>
                </a:cubicBezTo>
                <a:cubicBezTo>
                  <a:pt x="635357" y="-6562"/>
                  <a:pt x="871470" y="-2270"/>
                  <a:pt x="1107583" y="2023"/>
                </a:cubicBez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29" name="Freeform 28"/>
          <p:cNvSpPr/>
          <p:nvPr/>
        </p:nvSpPr>
        <p:spPr bwMode="auto">
          <a:xfrm rot="20491478" flipH="1">
            <a:off x="7257822" y="2772726"/>
            <a:ext cx="487037" cy="1767078"/>
          </a:xfrm>
          <a:custGeom>
            <a:avLst/>
            <a:gdLst>
              <a:gd name="connsiteX0" fmla="*/ 0 w 1092951"/>
              <a:gd name="connsiteY0" fmla="*/ 0 h 1017431"/>
              <a:gd name="connsiteX1" fmla="*/ 953036 w 1092951"/>
              <a:gd name="connsiteY1" fmla="*/ 386366 h 1017431"/>
              <a:gd name="connsiteX2" fmla="*/ 1068946 w 1092951"/>
              <a:gd name="connsiteY2" fmla="*/ 1017431 h 1017431"/>
            </a:gdLst>
            <a:ahLst/>
            <a:cxnLst>
              <a:cxn ang="0">
                <a:pos x="connsiteX0" y="connsiteY0"/>
              </a:cxn>
              <a:cxn ang="0">
                <a:pos x="connsiteX1" y="connsiteY1"/>
              </a:cxn>
              <a:cxn ang="0">
                <a:pos x="connsiteX2" y="connsiteY2"/>
              </a:cxn>
            </a:cxnLst>
            <a:rect l="l" t="t" r="r" b="b"/>
            <a:pathLst>
              <a:path w="1092951" h="1017431">
                <a:moveTo>
                  <a:pt x="0" y="0"/>
                </a:moveTo>
                <a:cubicBezTo>
                  <a:pt x="387439" y="108397"/>
                  <a:pt x="774878" y="216794"/>
                  <a:pt x="953036" y="386366"/>
                </a:cubicBezTo>
                <a:cubicBezTo>
                  <a:pt x="1131194" y="555938"/>
                  <a:pt x="1100070" y="786684"/>
                  <a:pt x="1068946" y="1017431"/>
                </a:cubicBez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34" name="Text Box 5"/>
          <p:cNvSpPr txBox="1">
            <a:spLocks noChangeArrowheads="1"/>
          </p:cNvSpPr>
          <p:nvPr/>
        </p:nvSpPr>
        <p:spPr bwMode="auto">
          <a:xfrm>
            <a:off x="323528" y="6224588"/>
            <a:ext cx="5472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GB" sz="1400" dirty="0" smtClean="0">
                <a:solidFill>
                  <a:srgbClr val="0070C0"/>
                </a:solidFill>
                <a:latin typeface="Lucida Sans" pitchFamily="34" charset="0"/>
              </a:rPr>
              <a:t>Image courtesy of AB</a:t>
            </a:r>
            <a:endParaRPr lang="en-GB" sz="1400" dirty="0">
              <a:solidFill>
                <a:srgbClr val="0070C0"/>
              </a:solidFill>
              <a:latin typeface="Lucida Sans" pitchFamily="34" charset="0"/>
            </a:endParaRPr>
          </a:p>
        </p:txBody>
      </p:sp>
      <p:sp>
        <p:nvSpPr>
          <p:cNvPr id="3" name="Freeform 2"/>
          <p:cNvSpPr/>
          <p:nvPr/>
        </p:nvSpPr>
        <p:spPr bwMode="auto">
          <a:xfrm rot="709143">
            <a:off x="3737865" y="4789680"/>
            <a:ext cx="3586789" cy="1645315"/>
          </a:xfrm>
          <a:custGeom>
            <a:avLst/>
            <a:gdLst>
              <a:gd name="connsiteX0" fmla="*/ 0 w 3065171"/>
              <a:gd name="connsiteY0" fmla="*/ 824248 h 866142"/>
              <a:gd name="connsiteX1" fmla="*/ 1918952 w 3065171"/>
              <a:gd name="connsiteY1" fmla="*/ 772732 h 866142"/>
              <a:gd name="connsiteX2" fmla="*/ 3065171 w 3065171"/>
              <a:gd name="connsiteY2" fmla="*/ 0 h 866142"/>
              <a:gd name="connsiteX3" fmla="*/ 3065171 w 3065171"/>
              <a:gd name="connsiteY3" fmla="*/ 0 h 866142"/>
              <a:gd name="connsiteX4" fmla="*/ 3065171 w 3065171"/>
              <a:gd name="connsiteY4" fmla="*/ 0 h 86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171" h="866142">
                <a:moveTo>
                  <a:pt x="0" y="824248"/>
                </a:moveTo>
                <a:cubicBezTo>
                  <a:pt x="704045" y="867177"/>
                  <a:pt x="1408090" y="910107"/>
                  <a:pt x="1918952" y="772732"/>
                </a:cubicBezTo>
                <a:cubicBezTo>
                  <a:pt x="2429814" y="635357"/>
                  <a:pt x="3065171" y="0"/>
                  <a:pt x="3065171" y="0"/>
                </a:cubicBezTo>
                <a:lnTo>
                  <a:pt x="3065171" y="0"/>
                </a:lnTo>
                <a:lnTo>
                  <a:pt x="3065171" y="0"/>
                </a:ln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17" name="TextBox 16"/>
          <p:cNvSpPr txBox="1"/>
          <p:nvPr/>
        </p:nvSpPr>
        <p:spPr>
          <a:xfrm>
            <a:off x="7740352" y="2998113"/>
            <a:ext cx="1368152" cy="430887"/>
          </a:xfrm>
          <a:prstGeom prst="rect">
            <a:avLst/>
          </a:prstGeom>
          <a:noFill/>
        </p:spPr>
        <p:txBody>
          <a:bodyPr wrap="square" rtlCol="0">
            <a:spAutoFit/>
          </a:bodyPr>
          <a:lstStyle/>
          <a:p>
            <a:r>
              <a:rPr lang="en-GB" sz="2200" dirty="0" smtClean="0">
                <a:solidFill>
                  <a:schemeClr val="tx1">
                    <a:lumMod val="85000"/>
                    <a:lumOff val="15000"/>
                  </a:schemeClr>
                </a:solidFill>
                <a:latin typeface="Lucida Sans" pitchFamily="34" charset="0"/>
                <a:cs typeface="Courier New" pitchFamily="49" charset="0"/>
              </a:rPr>
              <a:t>Cochlea</a:t>
            </a:r>
            <a:endParaRPr lang="en-GB" sz="2200" dirty="0">
              <a:solidFill>
                <a:schemeClr val="tx1">
                  <a:lumMod val="85000"/>
                  <a:lumOff val="15000"/>
                </a:schemeClr>
              </a:solidFill>
              <a:latin typeface="Lucida Sans" pitchFamily="34" charset="0"/>
              <a:cs typeface="Courier New" pitchFamily="49" charset="0"/>
            </a:endParaRPr>
          </a:p>
        </p:txBody>
      </p:sp>
      <p:sp>
        <p:nvSpPr>
          <p:cNvPr id="18" name="Freeform 17"/>
          <p:cNvSpPr/>
          <p:nvPr/>
        </p:nvSpPr>
        <p:spPr bwMode="auto">
          <a:xfrm>
            <a:off x="8486721" y="3424052"/>
            <a:ext cx="170745" cy="902574"/>
          </a:xfrm>
          <a:custGeom>
            <a:avLst/>
            <a:gdLst>
              <a:gd name="connsiteX0" fmla="*/ 0 w 1092951"/>
              <a:gd name="connsiteY0" fmla="*/ 0 h 1017431"/>
              <a:gd name="connsiteX1" fmla="*/ 953036 w 1092951"/>
              <a:gd name="connsiteY1" fmla="*/ 386366 h 1017431"/>
              <a:gd name="connsiteX2" fmla="*/ 1068946 w 1092951"/>
              <a:gd name="connsiteY2" fmla="*/ 1017431 h 1017431"/>
            </a:gdLst>
            <a:ahLst/>
            <a:cxnLst>
              <a:cxn ang="0">
                <a:pos x="connsiteX0" y="connsiteY0"/>
              </a:cxn>
              <a:cxn ang="0">
                <a:pos x="connsiteX1" y="connsiteY1"/>
              </a:cxn>
              <a:cxn ang="0">
                <a:pos x="connsiteX2" y="connsiteY2"/>
              </a:cxn>
            </a:cxnLst>
            <a:rect l="l" t="t" r="r" b="b"/>
            <a:pathLst>
              <a:path w="1092951" h="1017431">
                <a:moveTo>
                  <a:pt x="0" y="0"/>
                </a:moveTo>
                <a:cubicBezTo>
                  <a:pt x="387439" y="108397"/>
                  <a:pt x="774878" y="216794"/>
                  <a:pt x="953036" y="386366"/>
                </a:cubicBezTo>
                <a:cubicBezTo>
                  <a:pt x="1131194" y="555938"/>
                  <a:pt x="1100070" y="786684"/>
                  <a:pt x="1068946" y="1017431"/>
                </a:cubicBez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19" name="TextBox 18"/>
          <p:cNvSpPr txBox="1"/>
          <p:nvPr/>
        </p:nvSpPr>
        <p:spPr>
          <a:xfrm>
            <a:off x="7452320" y="5734417"/>
            <a:ext cx="1368152" cy="769441"/>
          </a:xfrm>
          <a:prstGeom prst="rect">
            <a:avLst/>
          </a:prstGeom>
          <a:noFill/>
        </p:spPr>
        <p:txBody>
          <a:bodyPr wrap="square" rtlCol="0">
            <a:spAutoFit/>
          </a:bodyPr>
          <a:lstStyle/>
          <a:p>
            <a:r>
              <a:rPr lang="en-GB" sz="2200" dirty="0" smtClean="0">
                <a:solidFill>
                  <a:schemeClr val="tx1">
                    <a:lumMod val="85000"/>
                    <a:lumOff val="15000"/>
                  </a:schemeClr>
                </a:solidFill>
                <a:latin typeface="Lucida Sans" pitchFamily="34" charset="0"/>
                <a:cs typeface="Courier New" pitchFamily="49" charset="0"/>
              </a:rPr>
              <a:t>Auditory nerve</a:t>
            </a:r>
          </a:p>
        </p:txBody>
      </p:sp>
      <p:sp>
        <p:nvSpPr>
          <p:cNvPr id="5" name="Freeform 4"/>
          <p:cNvSpPr/>
          <p:nvPr/>
        </p:nvSpPr>
        <p:spPr bwMode="auto">
          <a:xfrm>
            <a:off x="8216721" y="4572000"/>
            <a:ext cx="862885" cy="1184856"/>
          </a:xfrm>
          <a:custGeom>
            <a:avLst/>
            <a:gdLst>
              <a:gd name="connsiteX0" fmla="*/ 0 w 862885"/>
              <a:gd name="connsiteY0" fmla="*/ 1184856 h 1184856"/>
              <a:gd name="connsiteX1" fmla="*/ 695459 w 862885"/>
              <a:gd name="connsiteY1" fmla="*/ 708338 h 1184856"/>
              <a:gd name="connsiteX2" fmla="*/ 862885 w 862885"/>
              <a:gd name="connsiteY2" fmla="*/ 0 h 1184856"/>
            </a:gdLst>
            <a:ahLst/>
            <a:cxnLst>
              <a:cxn ang="0">
                <a:pos x="connsiteX0" y="connsiteY0"/>
              </a:cxn>
              <a:cxn ang="0">
                <a:pos x="connsiteX1" y="connsiteY1"/>
              </a:cxn>
              <a:cxn ang="0">
                <a:pos x="connsiteX2" y="connsiteY2"/>
              </a:cxn>
            </a:cxnLst>
            <a:rect l="l" t="t" r="r" b="b"/>
            <a:pathLst>
              <a:path w="862885" h="1184856">
                <a:moveTo>
                  <a:pt x="0" y="1184856"/>
                </a:moveTo>
                <a:cubicBezTo>
                  <a:pt x="275822" y="1045335"/>
                  <a:pt x="551645" y="905814"/>
                  <a:pt x="695459" y="708338"/>
                </a:cubicBezTo>
                <a:cubicBezTo>
                  <a:pt x="839273" y="510862"/>
                  <a:pt x="851079" y="255431"/>
                  <a:pt x="862885" y="0"/>
                </a:cubicBez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21"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is a CI?</a:t>
            </a:r>
          </a:p>
        </p:txBody>
      </p:sp>
    </p:spTree>
    <p:extLst>
      <p:ext uri="{BB962C8B-B14F-4D97-AF65-F5344CB8AC3E}">
        <p14:creationId xmlns:p14="http://schemas.microsoft.com/office/powerpoint/2010/main" val="41795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28" grpId="0" animBg="1"/>
      <p:bldP spid="30" grpId="0" animBg="1"/>
      <p:bldP spid="29" grpId="0" animBg="1"/>
      <p:bldP spid="3" grpId="0" animBg="1"/>
      <p:bldP spid="17" grpId="0"/>
      <p:bldP spid="18" grpId="0" animBg="1"/>
      <p:bldP spid="19"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r="14190"/>
          <a:stretch/>
        </p:blipFill>
        <p:spPr>
          <a:xfrm>
            <a:off x="3563888" y="-27384"/>
            <a:ext cx="5579840" cy="6885384"/>
          </a:xfrm>
          <a:prstGeom prst="rect">
            <a:avLst/>
          </a:prstGeom>
        </p:spPr>
      </p:pic>
      <p:sp>
        <p:nvSpPr>
          <p:cNvPr id="4" name="TextBox 3"/>
          <p:cNvSpPr txBox="1"/>
          <p:nvPr/>
        </p:nvSpPr>
        <p:spPr>
          <a:xfrm>
            <a:off x="2217443" y="4509120"/>
            <a:ext cx="2235692" cy="430887"/>
          </a:xfrm>
          <a:prstGeom prst="rect">
            <a:avLst/>
          </a:prstGeom>
          <a:noFill/>
        </p:spPr>
        <p:txBody>
          <a:bodyPr wrap="square" rtlCol="0">
            <a:spAutoFit/>
          </a:bodyPr>
          <a:lstStyle/>
          <a:p>
            <a:r>
              <a:rPr lang="en-GB" sz="2200" dirty="0" smtClean="0">
                <a:latin typeface="Lucida Sans" pitchFamily="34" charset="0"/>
                <a:cs typeface="Courier New" pitchFamily="49" charset="0"/>
              </a:rPr>
              <a:t>Microphone(s)</a:t>
            </a:r>
            <a:endParaRPr lang="en-GB" sz="2200" dirty="0">
              <a:latin typeface="Lucida Sans" pitchFamily="34" charset="0"/>
              <a:cs typeface="Courier New" pitchFamily="49" charset="0"/>
            </a:endParaRPr>
          </a:p>
        </p:txBody>
      </p:sp>
      <p:sp>
        <p:nvSpPr>
          <p:cNvPr id="7" name="TextBox 6"/>
          <p:cNvSpPr txBox="1"/>
          <p:nvPr/>
        </p:nvSpPr>
        <p:spPr>
          <a:xfrm>
            <a:off x="1187624" y="3157518"/>
            <a:ext cx="2426565" cy="769441"/>
          </a:xfrm>
          <a:prstGeom prst="rect">
            <a:avLst/>
          </a:prstGeom>
          <a:noFill/>
        </p:spPr>
        <p:txBody>
          <a:bodyPr wrap="square" rtlCol="0">
            <a:spAutoFit/>
          </a:bodyPr>
          <a:lstStyle/>
          <a:p>
            <a:r>
              <a:rPr lang="en-GB" sz="2200" dirty="0" smtClean="0">
                <a:latin typeface="Lucida Sans" pitchFamily="34" charset="0"/>
                <a:cs typeface="Courier New" pitchFamily="49" charset="0"/>
              </a:rPr>
              <a:t>Sound processor</a:t>
            </a:r>
            <a:endParaRPr lang="en-GB" sz="2200" dirty="0">
              <a:latin typeface="Lucida Sans" pitchFamily="34" charset="0"/>
              <a:cs typeface="Courier New" pitchFamily="49" charset="0"/>
            </a:endParaRPr>
          </a:p>
        </p:txBody>
      </p:sp>
      <p:sp>
        <p:nvSpPr>
          <p:cNvPr id="8" name="TextBox 7"/>
          <p:cNvSpPr txBox="1"/>
          <p:nvPr/>
        </p:nvSpPr>
        <p:spPr>
          <a:xfrm>
            <a:off x="2217443" y="1772816"/>
            <a:ext cx="2426565" cy="430887"/>
          </a:xfrm>
          <a:prstGeom prst="rect">
            <a:avLst/>
          </a:prstGeom>
          <a:noFill/>
        </p:spPr>
        <p:txBody>
          <a:bodyPr wrap="square" rtlCol="0">
            <a:spAutoFit/>
          </a:bodyPr>
          <a:lstStyle/>
          <a:p>
            <a:r>
              <a:rPr lang="en-GB" sz="2200" dirty="0" smtClean="0">
                <a:latin typeface="Lucida Sans" pitchFamily="34" charset="0"/>
                <a:cs typeface="Courier New" pitchFamily="49" charset="0"/>
              </a:rPr>
              <a:t>Transmitter coil</a:t>
            </a:r>
            <a:endParaRPr lang="en-GB" sz="2200" dirty="0">
              <a:latin typeface="Lucida Sans" pitchFamily="34" charset="0"/>
              <a:cs typeface="Courier New" pitchFamily="49" charset="0"/>
            </a:endParaRPr>
          </a:p>
        </p:txBody>
      </p:sp>
      <p:sp>
        <p:nvSpPr>
          <p:cNvPr id="9" name="TextBox 8"/>
          <p:cNvSpPr txBox="1"/>
          <p:nvPr/>
        </p:nvSpPr>
        <p:spPr>
          <a:xfrm>
            <a:off x="6660232" y="1219399"/>
            <a:ext cx="2371348" cy="769441"/>
          </a:xfrm>
          <a:prstGeom prst="rect">
            <a:avLst/>
          </a:prstGeom>
          <a:noFill/>
        </p:spPr>
        <p:txBody>
          <a:bodyPr wrap="square" rtlCol="0">
            <a:spAutoFit/>
          </a:bodyPr>
          <a:lstStyle/>
          <a:p>
            <a:r>
              <a:rPr lang="en-GB" sz="2200" dirty="0" smtClean="0">
                <a:solidFill>
                  <a:schemeClr val="tx1">
                    <a:lumMod val="85000"/>
                    <a:lumOff val="15000"/>
                  </a:schemeClr>
                </a:solidFill>
                <a:latin typeface="Lucida Sans" pitchFamily="34" charset="0"/>
                <a:cs typeface="Courier New" pitchFamily="49" charset="0"/>
              </a:rPr>
              <a:t>Receiver coil &amp; stimulator</a:t>
            </a:r>
            <a:endParaRPr lang="en-GB" sz="2200" dirty="0">
              <a:solidFill>
                <a:schemeClr val="tx1">
                  <a:lumMod val="85000"/>
                  <a:lumOff val="15000"/>
                </a:schemeClr>
              </a:solidFill>
              <a:latin typeface="Lucida Sans" pitchFamily="34" charset="0"/>
              <a:cs typeface="Courier New" pitchFamily="49" charset="0"/>
            </a:endParaRPr>
          </a:p>
        </p:txBody>
      </p:sp>
      <p:sp>
        <p:nvSpPr>
          <p:cNvPr id="11" name="TextBox 10"/>
          <p:cNvSpPr txBox="1"/>
          <p:nvPr/>
        </p:nvSpPr>
        <p:spPr>
          <a:xfrm>
            <a:off x="6679222" y="3068960"/>
            <a:ext cx="2213258" cy="430887"/>
          </a:xfrm>
          <a:prstGeom prst="rect">
            <a:avLst/>
          </a:prstGeom>
          <a:noFill/>
        </p:spPr>
        <p:txBody>
          <a:bodyPr wrap="square" rtlCol="0">
            <a:spAutoFit/>
          </a:bodyPr>
          <a:lstStyle/>
          <a:p>
            <a:r>
              <a:rPr lang="en-GB" sz="2200" dirty="0" smtClean="0">
                <a:solidFill>
                  <a:schemeClr val="tx1">
                    <a:lumMod val="85000"/>
                    <a:lumOff val="15000"/>
                  </a:schemeClr>
                </a:solidFill>
                <a:latin typeface="Lucida Sans" pitchFamily="34" charset="0"/>
                <a:cs typeface="Courier New" pitchFamily="49" charset="0"/>
              </a:rPr>
              <a:t>Electrode array</a:t>
            </a:r>
            <a:endParaRPr lang="en-GB" sz="2200" dirty="0">
              <a:solidFill>
                <a:schemeClr val="tx1">
                  <a:lumMod val="85000"/>
                  <a:lumOff val="15000"/>
                </a:schemeClr>
              </a:solidFill>
              <a:latin typeface="Lucida Sans" pitchFamily="34" charset="0"/>
              <a:cs typeface="Courier New" pitchFamily="49" charset="0"/>
            </a:endParaRPr>
          </a:p>
        </p:txBody>
      </p:sp>
      <p:sp>
        <p:nvSpPr>
          <p:cNvPr id="25" name="Freeform 24"/>
          <p:cNvSpPr/>
          <p:nvPr/>
        </p:nvSpPr>
        <p:spPr bwMode="auto">
          <a:xfrm>
            <a:off x="3563888" y="1332911"/>
            <a:ext cx="1677890" cy="439905"/>
          </a:xfrm>
          <a:custGeom>
            <a:avLst/>
            <a:gdLst>
              <a:gd name="connsiteX0" fmla="*/ 0 w 1107583"/>
              <a:gd name="connsiteY0" fmla="*/ 439905 h 439905"/>
              <a:gd name="connsiteX1" fmla="*/ 450760 w 1107583"/>
              <a:gd name="connsiteY1" fmla="*/ 66418 h 439905"/>
              <a:gd name="connsiteX2" fmla="*/ 1107583 w 1107583"/>
              <a:gd name="connsiteY2" fmla="*/ 2023 h 439905"/>
            </a:gdLst>
            <a:ahLst/>
            <a:cxnLst>
              <a:cxn ang="0">
                <a:pos x="connsiteX0" y="connsiteY0"/>
              </a:cxn>
              <a:cxn ang="0">
                <a:pos x="connsiteX1" y="connsiteY1"/>
              </a:cxn>
              <a:cxn ang="0">
                <a:pos x="connsiteX2" y="connsiteY2"/>
              </a:cxn>
            </a:cxnLst>
            <a:rect l="l" t="t" r="r" b="b"/>
            <a:pathLst>
              <a:path w="1107583" h="439905">
                <a:moveTo>
                  <a:pt x="0" y="439905"/>
                </a:moveTo>
                <a:cubicBezTo>
                  <a:pt x="133081" y="289651"/>
                  <a:pt x="266163" y="139398"/>
                  <a:pt x="450760" y="66418"/>
                </a:cubicBezTo>
                <a:cubicBezTo>
                  <a:pt x="635357" y="-6562"/>
                  <a:pt x="871470" y="-2270"/>
                  <a:pt x="1107583" y="2023"/>
                </a:cubicBez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28" name="Freeform 27"/>
          <p:cNvSpPr/>
          <p:nvPr/>
        </p:nvSpPr>
        <p:spPr bwMode="auto">
          <a:xfrm>
            <a:off x="2411760" y="2701063"/>
            <a:ext cx="2376264" cy="439905"/>
          </a:xfrm>
          <a:custGeom>
            <a:avLst/>
            <a:gdLst>
              <a:gd name="connsiteX0" fmla="*/ 0 w 1107583"/>
              <a:gd name="connsiteY0" fmla="*/ 439905 h 439905"/>
              <a:gd name="connsiteX1" fmla="*/ 450760 w 1107583"/>
              <a:gd name="connsiteY1" fmla="*/ 66418 h 439905"/>
              <a:gd name="connsiteX2" fmla="*/ 1107583 w 1107583"/>
              <a:gd name="connsiteY2" fmla="*/ 2023 h 439905"/>
            </a:gdLst>
            <a:ahLst/>
            <a:cxnLst>
              <a:cxn ang="0">
                <a:pos x="connsiteX0" y="connsiteY0"/>
              </a:cxn>
              <a:cxn ang="0">
                <a:pos x="connsiteX1" y="connsiteY1"/>
              </a:cxn>
              <a:cxn ang="0">
                <a:pos x="connsiteX2" y="connsiteY2"/>
              </a:cxn>
            </a:cxnLst>
            <a:rect l="l" t="t" r="r" b="b"/>
            <a:pathLst>
              <a:path w="1107583" h="439905">
                <a:moveTo>
                  <a:pt x="0" y="439905"/>
                </a:moveTo>
                <a:cubicBezTo>
                  <a:pt x="133081" y="289651"/>
                  <a:pt x="266163" y="139398"/>
                  <a:pt x="450760" y="66418"/>
                </a:cubicBezTo>
                <a:cubicBezTo>
                  <a:pt x="635357" y="-6562"/>
                  <a:pt x="871470" y="-2270"/>
                  <a:pt x="1107583" y="2023"/>
                </a:cubicBez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30" name="Freeform 29"/>
          <p:cNvSpPr/>
          <p:nvPr/>
        </p:nvSpPr>
        <p:spPr bwMode="auto">
          <a:xfrm rot="3001288">
            <a:off x="3318510" y="4009868"/>
            <a:ext cx="2170896" cy="935523"/>
          </a:xfrm>
          <a:custGeom>
            <a:avLst/>
            <a:gdLst>
              <a:gd name="connsiteX0" fmla="*/ 0 w 1107583"/>
              <a:gd name="connsiteY0" fmla="*/ 439905 h 439905"/>
              <a:gd name="connsiteX1" fmla="*/ 450760 w 1107583"/>
              <a:gd name="connsiteY1" fmla="*/ 66418 h 439905"/>
              <a:gd name="connsiteX2" fmla="*/ 1107583 w 1107583"/>
              <a:gd name="connsiteY2" fmla="*/ 2023 h 439905"/>
            </a:gdLst>
            <a:ahLst/>
            <a:cxnLst>
              <a:cxn ang="0">
                <a:pos x="connsiteX0" y="connsiteY0"/>
              </a:cxn>
              <a:cxn ang="0">
                <a:pos x="connsiteX1" y="connsiteY1"/>
              </a:cxn>
              <a:cxn ang="0">
                <a:pos x="connsiteX2" y="connsiteY2"/>
              </a:cxn>
            </a:cxnLst>
            <a:rect l="l" t="t" r="r" b="b"/>
            <a:pathLst>
              <a:path w="1107583" h="439905">
                <a:moveTo>
                  <a:pt x="0" y="439905"/>
                </a:moveTo>
                <a:cubicBezTo>
                  <a:pt x="133081" y="289651"/>
                  <a:pt x="266163" y="139398"/>
                  <a:pt x="450760" y="66418"/>
                </a:cubicBezTo>
                <a:cubicBezTo>
                  <a:pt x="635357" y="-6562"/>
                  <a:pt x="871470" y="-2270"/>
                  <a:pt x="1107583" y="2023"/>
                </a:cubicBez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31" name="Freeform 30"/>
          <p:cNvSpPr/>
          <p:nvPr/>
        </p:nvSpPr>
        <p:spPr bwMode="auto">
          <a:xfrm rot="21050431">
            <a:off x="3003541" y="3031266"/>
            <a:ext cx="2175623" cy="1276451"/>
          </a:xfrm>
          <a:custGeom>
            <a:avLst/>
            <a:gdLst>
              <a:gd name="connsiteX0" fmla="*/ 0 w 1107583"/>
              <a:gd name="connsiteY0" fmla="*/ 439905 h 439905"/>
              <a:gd name="connsiteX1" fmla="*/ 450760 w 1107583"/>
              <a:gd name="connsiteY1" fmla="*/ 66418 h 439905"/>
              <a:gd name="connsiteX2" fmla="*/ 1107583 w 1107583"/>
              <a:gd name="connsiteY2" fmla="*/ 2023 h 439905"/>
            </a:gdLst>
            <a:ahLst/>
            <a:cxnLst>
              <a:cxn ang="0">
                <a:pos x="connsiteX0" y="connsiteY0"/>
              </a:cxn>
              <a:cxn ang="0">
                <a:pos x="connsiteX1" y="connsiteY1"/>
              </a:cxn>
              <a:cxn ang="0">
                <a:pos x="connsiteX2" y="connsiteY2"/>
              </a:cxn>
            </a:cxnLst>
            <a:rect l="l" t="t" r="r" b="b"/>
            <a:pathLst>
              <a:path w="1107583" h="439905">
                <a:moveTo>
                  <a:pt x="0" y="439905"/>
                </a:moveTo>
                <a:cubicBezTo>
                  <a:pt x="133081" y="289651"/>
                  <a:pt x="266163" y="139398"/>
                  <a:pt x="450760" y="66418"/>
                </a:cubicBezTo>
                <a:cubicBezTo>
                  <a:pt x="635357" y="-6562"/>
                  <a:pt x="871470" y="-2270"/>
                  <a:pt x="1107583" y="2023"/>
                </a:cubicBez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27" name="Freeform 26"/>
          <p:cNvSpPr/>
          <p:nvPr/>
        </p:nvSpPr>
        <p:spPr bwMode="auto">
          <a:xfrm>
            <a:off x="6310647" y="1828800"/>
            <a:ext cx="1475203" cy="520080"/>
          </a:xfrm>
          <a:custGeom>
            <a:avLst/>
            <a:gdLst>
              <a:gd name="connsiteX0" fmla="*/ 1236372 w 1236372"/>
              <a:gd name="connsiteY0" fmla="*/ 90152 h 361698"/>
              <a:gd name="connsiteX1" fmla="*/ 669701 w 1236372"/>
              <a:gd name="connsiteY1" fmla="*/ 360608 h 361698"/>
              <a:gd name="connsiteX2" fmla="*/ 0 w 1236372"/>
              <a:gd name="connsiteY2" fmla="*/ 0 h 361698"/>
              <a:gd name="connsiteX3" fmla="*/ 0 w 1236372"/>
              <a:gd name="connsiteY3" fmla="*/ 0 h 361698"/>
            </a:gdLst>
            <a:ahLst/>
            <a:cxnLst>
              <a:cxn ang="0">
                <a:pos x="connsiteX0" y="connsiteY0"/>
              </a:cxn>
              <a:cxn ang="0">
                <a:pos x="connsiteX1" y="connsiteY1"/>
              </a:cxn>
              <a:cxn ang="0">
                <a:pos x="connsiteX2" y="connsiteY2"/>
              </a:cxn>
              <a:cxn ang="0">
                <a:pos x="connsiteX3" y="connsiteY3"/>
              </a:cxn>
            </a:cxnLst>
            <a:rect l="l" t="t" r="r" b="b"/>
            <a:pathLst>
              <a:path w="1236372" h="361698">
                <a:moveTo>
                  <a:pt x="1236372" y="90152"/>
                </a:moveTo>
                <a:cubicBezTo>
                  <a:pt x="1056067" y="232892"/>
                  <a:pt x="875763" y="375633"/>
                  <a:pt x="669701" y="360608"/>
                </a:cubicBezTo>
                <a:cubicBezTo>
                  <a:pt x="463639" y="345583"/>
                  <a:pt x="0" y="0"/>
                  <a:pt x="0" y="0"/>
                </a:cubicBezTo>
                <a:lnTo>
                  <a:pt x="0" y="0"/>
                </a:ln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29" name="Freeform 28"/>
          <p:cNvSpPr/>
          <p:nvPr/>
        </p:nvSpPr>
        <p:spPr bwMode="auto">
          <a:xfrm>
            <a:off x="7668344" y="3528811"/>
            <a:ext cx="1049246" cy="1017431"/>
          </a:xfrm>
          <a:custGeom>
            <a:avLst/>
            <a:gdLst>
              <a:gd name="connsiteX0" fmla="*/ 0 w 1092951"/>
              <a:gd name="connsiteY0" fmla="*/ 0 h 1017431"/>
              <a:gd name="connsiteX1" fmla="*/ 953036 w 1092951"/>
              <a:gd name="connsiteY1" fmla="*/ 386366 h 1017431"/>
              <a:gd name="connsiteX2" fmla="*/ 1068946 w 1092951"/>
              <a:gd name="connsiteY2" fmla="*/ 1017431 h 1017431"/>
            </a:gdLst>
            <a:ahLst/>
            <a:cxnLst>
              <a:cxn ang="0">
                <a:pos x="connsiteX0" y="connsiteY0"/>
              </a:cxn>
              <a:cxn ang="0">
                <a:pos x="connsiteX1" y="connsiteY1"/>
              </a:cxn>
              <a:cxn ang="0">
                <a:pos x="connsiteX2" y="connsiteY2"/>
              </a:cxn>
            </a:cxnLst>
            <a:rect l="l" t="t" r="r" b="b"/>
            <a:pathLst>
              <a:path w="1092951" h="1017431">
                <a:moveTo>
                  <a:pt x="0" y="0"/>
                </a:moveTo>
                <a:cubicBezTo>
                  <a:pt x="387439" y="108397"/>
                  <a:pt x="774878" y="216794"/>
                  <a:pt x="953036" y="386366"/>
                </a:cubicBezTo>
                <a:cubicBezTo>
                  <a:pt x="1131194" y="555938"/>
                  <a:pt x="1100070" y="786684"/>
                  <a:pt x="1068946" y="1017431"/>
                </a:cubicBez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34" name="Text Box 5"/>
          <p:cNvSpPr txBox="1">
            <a:spLocks noChangeArrowheads="1"/>
          </p:cNvSpPr>
          <p:nvPr/>
        </p:nvSpPr>
        <p:spPr bwMode="auto">
          <a:xfrm>
            <a:off x="323528" y="6224588"/>
            <a:ext cx="5472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GB" sz="1400" dirty="0" smtClean="0">
                <a:solidFill>
                  <a:srgbClr val="0070C0"/>
                </a:solidFill>
                <a:latin typeface="Lucida Sans" pitchFamily="34" charset="0"/>
              </a:rPr>
              <a:t>Image courtesy of AB</a:t>
            </a:r>
            <a:endParaRPr lang="en-GB" sz="1400" dirty="0">
              <a:solidFill>
                <a:srgbClr val="0070C0"/>
              </a:solidFill>
              <a:latin typeface="Lucida Sans" pitchFamily="34" charset="0"/>
            </a:endParaRPr>
          </a:p>
        </p:txBody>
      </p:sp>
      <p:sp>
        <p:nvSpPr>
          <p:cNvPr id="19"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is a CI?</a:t>
            </a:r>
          </a:p>
        </p:txBody>
      </p:sp>
    </p:spTree>
    <p:extLst>
      <p:ext uri="{BB962C8B-B14F-4D97-AF65-F5344CB8AC3E}">
        <p14:creationId xmlns:p14="http://schemas.microsoft.com/office/powerpoint/2010/main" val="39020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25" grpId="0" animBg="1"/>
      <p:bldP spid="28" grpId="0" animBg="1"/>
      <p:bldP spid="30" grpId="0" animBg="1"/>
      <p:bldP spid="31" grpId="0" animBg="1"/>
      <p:bldP spid="27"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4190"/>
          <a:stretch/>
        </p:blipFill>
        <p:spPr>
          <a:xfrm>
            <a:off x="3563888" y="-27384"/>
            <a:ext cx="5579840" cy="6885384"/>
          </a:xfrm>
          <a:prstGeom prst="rect">
            <a:avLst/>
          </a:prstGeom>
        </p:spPr>
      </p:pic>
      <p:sp>
        <p:nvSpPr>
          <p:cNvPr id="4099" name="Rectangle 3"/>
          <p:cNvSpPr>
            <a:spLocks noGrp="1" noChangeArrowheads="1"/>
          </p:cNvSpPr>
          <p:nvPr>
            <p:ph type="body" idx="1"/>
          </p:nvPr>
        </p:nvSpPr>
        <p:spPr>
          <a:xfrm>
            <a:off x="323528" y="2204864"/>
            <a:ext cx="3816424" cy="4176464"/>
          </a:xfrm>
        </p:spPr>
        <p:txBody>
          <a:bodyPr/>
          <a:lstStyle/>
          <a:p>
            <a:pPr marL="0" indent="0">
              <a:buFontTx/>
              <a:buNone/>
            </a:pPr>
            <a:r>
              <a:rPr lang="en-GB" sz="2200" dirty="0">
                <a:solidFill>
                  <a:schemeClr val="bg1"/>
                </a:solidFill>
                <a:latin typeface="Lucida Sans" pitchFamily="34" charset="0"/>
              </a:rPr>
              <a:t>People with severe-to-profound </a:t>
            </a:r>
            <a:r>
              <a:rPr lang="en-GB" sz="2200" dirty="0" smtClean="0">
                <a:solidFill>
                  <a:schemeClr val="bg1"/>
                </a:solidFill>
                <a:latin typeface="Lucida Sans" pitchFamily="34" charset="0"/>
              </a:rPr>
              <a:t>hearing loss in both ears </a:t>
            </a:r>
          </a:p>
          <a:p>
            <a:pPr marL="0" indent="0">
              <a:buFontTx/>
              <a:buNone/>
            </a:pPr>
            <a:endParaRPr lang="en-GB" sz="2200" dirty="0">
              <a:solidFill>
                <a:schemeClr val="bg1"/>
              </a:solidFill>
              <a:latin typeface="Lucida Sans" pitchFamily="34" charset="0"/>
            </a:endParaRPr>
          </a:p>
          <a:p>
            <a:pPr marL="0" indent="0">
              <a:buFontTx/>
              <a:buNone/>
            </a:pPr>
            <a:r>
              <a:rPr lang="en-GB" sz="2200" dirty="0">
                <a:solidFill>
                  <a:schemeClr val="bg1"/>
                </a:solidFill>
                <a:latin typeface="Lucida Sans" pitchFamily="34" charset="0"/>
              </a:rPr>
              <a:t>D</a:t>
            </a:r>
            <a:r>
              <a:rPr lang="en-GB" sz="2200" dirty="0" smtClean="0">
                <a:solidFill>
                  <a:schemeClr val="bg1"/>
                </a:solidFill>
                <a:latin typeface="Lucida Sans" pitchFamily="34" charset="0"/>
              </a:rPr>
              <a:t>ue to abnormalities in the cochlea</a:t>
            </a: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p:txBody>
      </p:sp>
      <p:sp>
        <p:nvSpPr>
          <p:cNvPr id="33" name="Text Box 5"/>
          <p:cNvSpPr txBox="1">
            <a:spLocks noChangeArrowheads="1"/>
          </p:cNvSpPr>
          <p:nvPr/>
        </p:nvSpPr>
        <p:spPr bwMode="auto">
          <a:xfrm>
            <a:off x="323528" y="6224588"/>
            <a:ext cx="5472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GB" sz="1400" dirty="0" smtClean="0">
                <a:solidFill>
                  <a:srgbClr val="0070C0"/>
                </a:solidFill>
                <a:latin typeface="Lucida Sans" pitchFamily="34" charset="0"/>
              </a:rPr>
              <a:t>Image courtesy of AB</a:t>
            </a:r>
            <a:endParaRPr lang="en-GB" sz="1400" dirty="0">
              <a:solidFill>
                <a:srgbClr val="0070C0"/>
              </a:solidFill>
              <a:latin typeface="Lucida Sans" pitchFamily="34" charset="0"/>
            </a:endParaRPr>
          </a:p>
        </p:txBody>
      </p:sp>
      <p:sp>
        <p:nvSpPr>
          <p:cNvPr id="28" name="TextBox 27"/>
          <p:cNvSpPr txBox="1"/>
          <p:nvPr/>
        </p:nvSpPr>
        <p:spPr>
          <a:xfrm>
            <a:off x="7740352" y="2998113"/>
            <a:ext cx="1368152" cy="430887"/>
          </a:xfrm>
          <a:prstGeom prst="rect">
            <a:avLst/>
          </a:prstGeom>
          <a:noFill/>
        </p:spPr>
        <p:txBody>
          <a:bodyPr wrap="square" rtlCol="0">
            <a:spAutoFit/>
          </a:bodyPr>
          <a:lstStyle/>
          <a:p>
            <a:r>
              <a:rPr lang="en-GB" sz="2200" dirty="0" smtClean="0">
                <a:solidFill>
                  <a:schemeClr val="tx1">
                    <a:lumMod val="85000"/>
                    <a:lumOff val="15000"/>
                  </a:schemeClr>
                </a:solidFill>
                <a:latin typeface="Lucida Sans" pitchFamily="34" charset="0"/>
                <a:cs typeface="Courier New" pitchFamily="49" charset="0"/>
              </a:rPr>
              <a:t>Cochlea</a:t>
            </a:r>
            <a:endParaRPr lang="en-GB" sz="2200" dirty="0">
              <a:solidFill>
                <a:schemeClr val="tx1">
                  <a:lumMod val="85000"/>
                  <a:lumOff val="15000"/>
                </a:schemeClr>
              </a:solidFill>
              <a:latin typeface="Lucida Sans" pitchFamily="34" charset="0"/>
              <a:cs typeface="Courier New" pitchFamily="49" charset="0"/>
            </a:endParaRPr>
          </a:p>
        </p:txBody>
      </p:sp>
      <p:sp>
        <p:nvSpPr>
          <p:cNvPr id="29" name="Freeform 28"/>
          <p:cNvSpPr/>
          <p:nvPr/>
        </p:nvSpPr>
        <p:spPr bwMode="auto">
          <a:xfrm>
            <a:off x="8486721" y="3424052"/>
            <a:ext cx="170745" cy="902574"/>
          </a:xfrm>
          <a:custGeom>
            <a:avLst/>
            <a:gdLst>
              <a:gd name="connsiteX0" fmla="*/ 0 w 1092951"/>
              <a:gd name="connsiteY0" fmla="*/ 0 h 1017431"/>
              <a:gd name="connsiteX1" fmla="*/ 953036 w 1092951"/>
              <a:gd name="connsiteY1" fmla="*/ 386366 h 1017431"/>
              <a:gd name="connsiteX2" fmla="*/ 1068946 w 1092951"/>
              <a:gd name="connsiteY2" fmla="*/ 1017431 h 1017431"/>
            </a:gdLst>
            <a:ahLst/>
            <a:cxnLst>
              <a:cxn ang="0">
                <a:pos x="connsiteX0" y="connsiteY0"/>
              </a:cxn>
              <a:cxn ang="0">
                <a:pos x="connsiteX1" y="connsiteY1"/>
              </a:cxn>
              <a:cxn ang="0">
                <a:pos x="connsiteX2" y="connsiteY2"/>
              </a:cxn>
            </a:cxnLst>
            <a:rect l="l" t="t" r="r" b="b"/>
            <a:pathLst>
              <a:path w="1092951" h="1017431">
                <a:moveTo>
                  <a:pt x="0" y="0"/>
                </a:moveTo>
                <a:cubicBezTo>
                  <a:pt x="387439" y="108397"/>
                  <a:pt x="774878" y="216794"/>
                  <a:pt x="953036" y="386366"/>
                </a:cubicBezTo>
                <a:cubicBezTo>
                  <a:pt x="1131194" y="555938"/>
                  <a:pt x="1100070" y="786684"/>
                  <a:pt x="1068946" y="1017431"/>
                </a:cubicBezTo>
              </a:path>
            </a:pathLst>
          </a:custGeom>
          <a:noFill/>
          <a:ln w="28575" cap="flat" cmpd="sng" algn="ctr">
            <a:solidFill>
              <a:srgbClr val="0070C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en-GB" sz="2100" b="0" i="0" u="none" strike="noStrike" cap="none" normalizeH="0" baseline="0" smtClean="0">
              <a:ln>
                <a:noFill/>
              </a:ln>
              <a:solidFill>
                <a:schemeClr val="bg1"/>
              </a:solidFill>
              <a:effectLst/>
              <a:latin typeface="Georgia" pitchFamily="18" charset="0"/>
              <a:cs typeface="Arial" charset="0"/>
            </a:endParaRPr>
          </a:p>
        </p:txBody>
      </p:sp>
      <p:sp>
        <p:nvSpPr>
          <p:cNvPr id="10"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Who is it for?</a:t>
            </a:r>
          </a:p>
        </p:txBody>
      </p:sp>
    </p:spTree>
    <p:extLst>
      <p:ext uri="{BB962C8B-B14F-4D97-AF65-F5344CB8AC3E}">
        <p14:creationId xmlns:p14="http://schemas.microsoft.com/office/powerpoint/2010/main" val="321587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457200" y="1600200"/>
            <a:ext cx="4038600" cy="2620963"/>
          </a:xfrm>
        </p:spPr>
        <p:txBody>
          <a:bodyPr/>
          <a:lstStyle/>
          <a:p>
            <a:r>
              <a:rPr lang="en-GB" sz="1900" dirty="0" smtClean="0">
                <a:solidFill>
                  <a:schemeClr val="bg1"/>
                </a:solidFill>
                <a:latin typeface="Lucida Sans" pitchFamily="34" charset="0"/>
              </a:rPr>
              <a:t>Aging</a:t>
            </a:r>
            <a:endParaRPr lang="en-GB" sz="1900" dirty="0">
              <a:solidFill>
                <a:schemeClr val="bg1"/>
              </a:solidFill>
              <a:latin typeface="Lucida Sans" pitchFamily="34" charset="0"/>
            </a:endParaRPr>
          </a:p>
          <a:p>
            <a:r>
              <a:rPr lang="en-GB" sz="1900" dirty="0" smtClean="0">
                <a:solidFill>
                  <a:schemeClr val="bg1"/>
                </a:solidFill>
                <a:latin typeface="Lucida Sans" pitchFamily="34" charset="0"/>
              </a:rPr>
              <a:t>Noise</a:t>
            </a:r>
            <a:endParaRPr lang="en-GB" sz="1900" dirty="0">
              <a:solidFill>
                <a:schemeClr val="bg1"/>
              </a:solidFill>
              <a:latin typeface="Lucida Sans" pitchFamily="34" charset="0"/>
            </a:endParaRPr>
          </a:p>
          <a:p>
            <a:r>
              <a:rPr lang="en-GB" sz="1900" dirty="0" smtClean="0">
                <a:solidFill>
                  <a:schemeClr val="bg1"/>
                </a:solidFill>
                <a:latin typeface="Lucida Sans" pitchFamily="34" charset="0"/>
              </a:rPr>
              <a:t>Certain  medicines</a:t>
            </a:r>
            <a:endParaRPr lang="en-GB" sz="1900" dirty="0">
              <a:solidFill>
                <a:schemeClr val="bg1"/>
              </a:solidFill>
              <a:latin typeface="Lucida Sans" pitchFamily="34" charset="0"/>
            </a:endParaRPr>
          </a:p>
          <a:p>
            <a:r>
              <a:rPr lang="en-GB" sz="1900" dirty="0">
                <a:solidFill>
                  <a:schemeClr val="bg1"/>
                </a:solidFill>
                <a:latin typeface="Lucida Sans" pitchFamily="34" charset="0"/>
              </a:rPr>
              <a:t>Viral and bacterial infection </a:t>
            </a:r>
          </a:p>
          <a:p>
            <a:pPr>
              <a:buFontTx/>
              <a:buNone/>
            </a:pPr>
            <a:r>
              <a:rPr lang="en-GB" sz="1900" dirty="0">
                <a:solidFill>
                  <a:schemeClr val="bg1"/>
                </a:solidFill>
                <a:latin typeface="Lucida Sans" pitchFamily="34" charset="0"/>
              </a:rPr>
              <a:t>	(rubella, measles, meningitis) </a:t>
            </a:r>
          </a:p>
          <a:p>
            <a:endParaRPr lang="en-GB" sz="1900" dirty="0">
              <a:solidFill>
                <a:schemeClr val="bg1"/>
              </a:solidFill>
              <a:latin typeface="Lucida Sans" pitchFamily="34" charset="0"/>
            </a:endParaRPr>
          </a:p>
        </p:txBody>
      </p:sp>
      <p:sp>
        <p:nvSpPr>
          <p:cNvPr id="6150" name="Rectangle 6"/>
          <p:cNvSpPr>
            <a:spLocks noGrp="1" noChangeArrowheads="1"/>
          </p:cNvSpPr>
          <p:nvPr>
            <p:ph type="body" sz="half" idx="2"/>
          </p:nvPr>
        </p:nvSpPr>
        <p:spPr>
          <a:xfrm>
            <a:off x="4648200" y="1600200"/>
            <a:ext cx="4038600" cy="2620963"/>
          </a:xfrm>
        </p:spPr>
        <p:txBody>
          <a:bodyPr/>
          <a:lstStyle/>
          <a:p>
            <a:r>
              <a:rPr lang="en-GB" sz="1900" dirty="0" err="1">
                <a:solidFill>
                  <a:schemeClr val="bg1"/>
                </a:solidFill>
                <a:latin typeface="Lucida Sans" pitchFamily="34" charset="0"/>
              </a:rPr>
              <a:t>Ménière’s</a:t>
            </a:r>
            <a:r>
              <a:rPr lang="en-GB" sz="1900" dirty="0">
                <a:solidFill>
                  <a:schemeClr val="bg1"/>
                </a:solidFill>
                <a:latin typeface="Lucida Sans" pitchFamily="34" charset="0"/>
              </a:rPr>
              <a:t> disease</a:t>
            </a:r>
          </a:p>
          <a:p>
            <a:r>
              <a:rPr lang="en-GB" sz="1900" dirty="0">
                <a:solidFill>
                  <a:schemeClr val="bg1"/>
                </a:solidFill>
                <a:latin typeface="Lucida Sans" pitchFamily="34" charset="0"/>
              </a:rPr>
              <a:t>Genetic </a:t>
            </a:r>
            <a:r>
              <a:rPr lang="en-GB" sz="1900" dirty="0" smtClean="0">
                <a:solidFill>
                  <a:schemeClr val="bg1"/>
                </a:solidFill>
                <a:latin typeface="Lucida Sans" pitchFamily="34" charset="0"/>
              </a:rPr>
              <a:t>origin</a:t>
            </a:r>
            <a:endParaRPr lang="en-GB" sz="1900" dirty="0">
              <a:solidFill>
                <a:schemeClr val="bg1"/>
              </a:solidFill>
              <a:latin typeface="Lucida Sans" pitchFamily="34" charset="0"/>
            </a:endParaRPr>
          </a:p>
          <a:p>
            <a:r>
              <a:rPr lang="en-GB" sz="1900" dirty="0">
                <a:solidFill>
                  <a:schemeClr val="bg1"/>
                </a:solidFill>
                <a:latin typeface="Lucida Sans" pitchFamily="34" charset="0"/>
              </a:rPr>
              <a:t>Premature birth</a:t>
            </a:r>
          </a:p>
          <a:p>
            <a:r>
              <a:rPr lang="en-GB" sz="1900" dirty="0">
                <a:solidFill>
                  <a:schemeClr val="bg1"/>
                </a:solidFill>
                <a:latin typeface="Lucida Sans" pitchFamily="34" charset="0"/>
              </a:rPr>
              <a:t>Head injury</a:t>
            </a:r>
          </a:p>
          <a:p>
            <a:r>
              <a:rPr lang="en-GB" sz="1900" dirty="0">
                <a:solidFill>
                  <a:schemeClr val="bg1"/>
                </a:solidFill>
                <a:latin typeface="Lucida Sans" pitchFamily="34" charset="0"/>
              </a:rPr>
              <a:t>Abnormal cochleae</a:t>
            </a:r>
            <a:endParaRPr lang="en-US" sz="1900" dirty="0">
              <a:latin typeface="Lucida Sans" pitchFamily="34" charset="0"/>
            </a:endParaRPr>
          </a:p>
        </p:txBody>
      </p:sp>
      <p:pic>
        <p:nvPicPr>
          <p:cNvPr id="6148" name="Picture 4" descr="IHCs_OH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738910"/>
            <a:ext cx="8064500" cy="2138362"/>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468313" y="6224588"/>
            <a:ext cx="61199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0"/>
              </a:spcBef>
            </a:pPr>
            <a:r>
              <a:rPr lang="en-GB" sz="1400" dirty="0">
                <a:solidFill>
                  <a:srgbClr val="0070C0"/>
                </a:solidFill>
                <a:latin typeface="Lucida Sans" pitchFamily="34" charset="0"/>
              </a:rPr>
              <a:t>Micrographs: </a:t>
            </a:r>
            <a:r>
              <a:rPr lang="en-GB" sz="1400" dirty="0" err="1" smtClean="0">
                <a:solidFill>
                  <a:srgbClr val="0070C0"/>
                </a:solidFill>
                <a:latin typeface="Lucida Sans" pitchFamily="34" charset="0"/>
              </a:rPr>
              <a:t>Keithley</a:t>
            </a:r>
            <a:r>
              <a:rPr lang="en-GB" sz="1400" dirty="0" smtClean="0">
                <a:solidFill>
                  <a:srgbClr val="0070C0"/>
                </a:solidFill>
                <a:latin typeface="Lucida Sans" pitchFamily="34" charset="0"/>
              </a:rPr>
              <a:t>, E.M. in: Ryan, A.F. </a:t>
            </a:r>
            <a:r>
              <a:rPr lang="en-GB" sz="1400" dirty="0">
                <a:solidFill>
                  <a:srgbClr val="0070C0"/>
                </a:solidFill>
                <a:latin typeface="Lucida Sans" pitchFamily="34" charset="0"/>
              </a:rPr>
              <a:t>PNAS </a:t>
            </a:r>
            <a:r>
              <a:rPr lang="en-GB" sz="1400" dirty="0" smtClean="0">
                <a:solidFill>
                  <a:srgbClr val="0070C0"/>
                </a:solidFill>
                <a:latin typeface="Lucida Sans" pitchFamily="34" charset="0"/>
              </a:rPr>
              <a:t>2000;97:6939-6940</a:t>
            </a:r>
            <a:endParaRPr lang="en-GB" sz="1400" dirty="0">
              <a:solidFill>
                <a:srgbClr val="0070C0"/>
              </a:solidFill>
              <a:latin typeface="Lucida Sans" pitchFamily="34" charset="0"/>
            </a:endParaRPr>
          </a:p>
        </p:txBody>
      </p:sp>
      <p:sp>
        <p:nvSpPr>
          <p:cNvPr id="9"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causes this type of hearing loss?</a:t>
            </a:r>
          </a:p>
        </p:txBody>
      </p:sp>
    </p:spTree>
    <p:extLst>
      <p:ext uri="{BB962C8B-B14F-4D97-AF65-F5344CB8AC3E}">
        <p14:creationId xmlns:p14="http://schemas.microsoft.com/office/powerpoint/2010/main" val="4470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150">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150">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150">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150">
                                            <p:txEl>
                                              <p:pRg st="3" end="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150">
                                            <p:txEl>
                                              <p:pRg st="4" end="4"/>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6148"/>
                                        </p:tgtEl>
                                        <p:attrNameLst>
                                          <p:attrName>style.visibility</p:attrName>
                                        </p:attrNameLst>
                                      </p:cBhvr>
                                      <p:to>
                                        <p:strVal val="visible"/>
                                      </p:to>
                                    </p:set>
                                    <p:animEffect transition="in" filter="fade">
                                      <p:cBhvr>
                                        <p:cTn id="45" dur="1000"/>
                                        <p:tgtEl>
                                          <p:spTgt spid="614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149"/>
                                        </p:tgtEl>
                                        <p:attrNameLst>
                                          <p:attrName>style.visibility</p:attrName>
                                        </p:attrNameLst>
                                      </p:cBhvr>
                                      <p:to>
                                        <p:strVal val="visible"/>
                                      </p:to>
                                    </p:set>
                                    <p:animEffect transition="in" filter="fade">
                                      <p:cBhvr>
                                        <p:cTn id="48" dur="3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23528" y="2060848"/>
            <a:ext cx="8424936" cy="4320480"/>
          </a:xfrm>
        </p:spPr>
        <p:txBody>
          <a:bodyPr/>
          <a:lstStyle/>
          <a:p>
            <a:pPr>
              <a:spcAft>
                <a:spcPts val="1200"/>
              </a:spcAft>
            </a:pPr>
            <a:r>
              <a:rPr lang="en-GB" sz="2200" dirty="0" smtClean="0">
                <a:solidFill>
                  <a:schemeClr val="bg1"/>
                </a:solidFill>
                <a:latin typeface="Lucida Sans" pitchFamily="34" charset="0"/>
              </a:rPr>
              <a:t>What a cochlear implant (CI) is and who can have one</a:t>
            </a:r>
          </a:p>
          <a:p>
            <a:pPr>
              <a:spcAft>
                <a:spcPts val="1200"/>
              </a:spcAft>
            </a:pPr>
            <a:r>
              <a:rPr lang="en-GB" sz="2200" dirty="0" smtClean="0">
                <a:solidFill>
                  <a:srgbClr val="0070C0"/>
                </a:solidFill>
                <a:latin typeface="Lucida Sans" pitchFamily="34" charset="0"/>
              </a:rPr>
              <a:t>What a CI sound processor does</a:t>
            </a:r>
          </a:p>
          <a:p>
            <a:pPr>
              <a:spcAft>
                <a:spcPts val="1200"/>
              </a:spcAft>
            </a:pPr>
            <a:r>
              <a:rPr lang="en-GB" sz="2200" dirty="0" smtClean="0">
                <a:solidFill>
                  <a:srgbClr val="0070C0"/>
                </a:solidFill>
                <a:latin typeface="Lucida Sans" pitchFamily="34" charset="0"/>
              </a:rPr>
              <a:t>How CI hearing compares to normal hearing</a:t>
            </a:r>
          </a:p>
          <a:p>
            <a:pPr>
              <a:spcAft>
                <a:spcPts val="1200"/>
              </a:spcAft>
            </a:pPr>
            <a:r>
              <a:rPr lang="en-GB" sz="2200" dirty="0" smtClean="0">
                <a:solidFill>
                  <a:srgbClr val="0070C0"/>
                </a:solidFill>
                <a:latin typeface="Lucida Sans" pitchFamily="34" charset="0"/>
              </a:rPr>
              <a:t>Why music is particularly challenging for CI users</a:t>
            </a:r>
          </a:p>
          <a:p>
            <a:pPr>
              <a:spcAft>
                <a:spcPts val="1200"/>
              </a:spcAft>
            </a:pPr>
            <a:r>
              <a:rPr lang="en-GB" sz="2200" dirty="0" smtClean="0">
                <a:solidFill>
                  <a:srgbClr val="0070C0"/>
                </a:solidFill>
                <a:latin typeface="Lucida Sans" pitchFamily="34" charset="0"/>
              </a:rPr>
              <a:t>How to get More From Music…</a:t>
            </a: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a:p>
            <a:pPr>
              <a:buFontTx/>
              <a:buNone/>
            </a:pPr>
            <a:endParaRPr lang="en-GB" sz="2200" dirty="0">
              <a:solidFill>
                <a:schemeClr val="bg1"/>
              </a:solidFill>
              <a:latin typeface="Lucida Sans" pitchFamily="34" charset="0"/>
            </a:endParaRPr>
          </a:p>
        </p:txBody>
      </p:sp>
      <p:sp>
        <p:nvSpPr>
          <p:cNvPr id="5"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will I learn in the next 25 minutes?</a:t>
            </a:r>
          </a:p>
        </p:txBody>
      </p:sp>
    </p:spTree>
    <p:extLst>
      <p:ext uri="{BB962C8B-B14F-4D97-AF65-F5344CB8AC3E}">
        <p14:creationId xmlns:p14="http://schemas.microsoft.com/office/powerpoint/2010/main" val="271531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099">
                                            <p:txEl>
                                              <p:pRg st="0" end="0"/>
                                            </p:txEl>
                                          </p:spTgt>
                                        </p:tgtEl>
                                        <p:attrNameLst>
                                          <p:attrName>style.color</p:attrName>
                                        </p:attrNameLst>
                                      </p:cBhvr>
                                      <p:to>
                                        <a:srgbClr val="0070C0"/>
                                      </p:to>
                                    </p:animClr>
                                    <p:animClr clrSpc="rgb" dir="cw">
                                      <p:cBhvr>
                                        <p:cTn id="7" dur="500" fill="hold"/>
                                        <p:tgtEl>
                                          <p:spTgt spid="4099">
                                            <p:txEl>
                                              <p:pRg st="0" end="0"/>
                                            </p:txEl>
                                          </p:spTgt>
                                        </p:tgtEl>
                                        <p:attrNameLst>
                                          <p:attrName>fillcolor</p:attrName>
                                        </p:attrNameLst>
                                      </p:cBhvr>
                                      <p:to>
                                        <a:srgbClr val="0070C0"/>
                                      </p:to>
                                    </p:animClr>
                                    <p:set>
                                      <p:cBhvr>
                                        <p:cTn id="8" dur="500" fill="hold"/>
                                        <p:tgtEl>
                                          <p:spTgt spid="4099">
                                            <p:txEl>
                                              <p:pRg st="0" end="0"/>
                                            </p:txEl>
                                          </p:spTgt>
                                        </p:tgtEl>
                                        <p:attrNameLst>
                                          <p:attrName>fill.type</p:attrName>
                                        </p:attrNameLst>
                                      </p:cBhvr>
                                      <p:to>
                                        <p:strVal val="solid"/>
                                      </p:to>
                                    </p:set>
                                    <p:set>
                                      <p:cBhvr>
                                        <p:cTn id="9" dur="500" fill="hold"/>
                                        <p:tgtEl>
                                          <p:spTgt spid="4099">
                                            <p:txEl>
                                              <p:pRg st="0" end="0"/>
                                            </p:txEl>
                                          </p:spTgt>
                                        </p:tgtEl>
                                        <p:attrNameLst>
                                          <p:attrName>fill.on</p:attrName>
                                        </p:attrNameLst>
                                      </p:cBhvr>
                                      <p:to>
                                        <p:strVal val="true"/>
                                      </p:to>
                                    </p:set>
                                  </p:childTnLst>
                                </p:cTn>
                              </p:par>
                            </p:childTnLst>
                          </p:cTn>
                        </p:par>
                        <p:par>
                          <p:cTn id="10" fill="hold">
                            <p:stCondLst>
                              <p:cond delay="500"/>
                            </p:stCondLst>
                            <p:childTnLst>
                              <p:par>
                                <p:cTn id="11" presetID="19" presetClass="emph" presetSubtype="0" fill="hold" nodeType="afterEffect">
                                  <p:stCondLst>
                                    <p:cond delay="0"/>
                                  </p:stCondLst>
                                  <p:childTnLst>
                                    <p:animClr clrSpc="rgb" dir="cw">
                                      <p:cBhvr override="childStyle">
                                        <p:cTn id="12" dur="500" fill="hold"/>
                                        <p:tgtEl>
                                          <p:spTgt spid="4099">
                                            <p:txEl>
                                              <p:pRg st="1" end="1"/>
                                            </p:txEl>
                                          </p:spTgt>
                                        </p:tgtEl>
                                        <p:attrNameLst>
                                          <p:attrName>style.color</p:attrName>
                                        </p:attrNameLst>
                                      </p:cBhvr>
                                      <p:to>
                                        <a:schemeClr val="bg1"/>
                                      </p:to>
                                    </p:animClr>
                                    <p:animClr clrSpc="rgb" dir="cw">
                                      <p:cBhvr>
                                        <p:cTn id="13" dur="500" fill="hold"/>
                                        <p:tgtEl>
                                          <p:spTgt spid="4099">
                                            <p:txEl>
                                              <p:pRg st="1" end="1"/>
                                            </p:txEl>
                                          </p:spTgt>
                                        </p:tgtEl>
                                        <p:attrNameLst>
                                          <p:attrName>fillcolor</p:attrName>
                                        </p:attrNameLst>
                                      </p:cBhvr>
                                      <p:to>
                                        <a:schemeClr val="bg1"/>
                                      </p:to>
                                    </p:animClr>
                                    <p:set>
                                      <p:cBhvr>
                                        <p:cTn id="14" dur="500" fill="hold"/>
                                        <p:tgtEl>
                                          <p:spTgt spid="4099">
                                            <p:txEl>
                                              <p:pRg st="1" end="1"/>
                                            </p:txEl>
                                          </p:spTgt>
                                        </p:tgtEl>
                                        <p:attrNameLst>
                                          <p:attrName>fill.type</p:attrName>
                                        </p:attrNameLst>
                                      </p:cBhvr>
                                      <p:to>
                                        <p:strVal val="solid"/>
                                      </p:to>
                                    </p:set>
                                    <p:set>
                                      <p:cBhvr>
                                        <p:cTn id="15" dur="500" fill="hold"/>
                                        <p:tgtEl>
                                          <p:spTgt spid="4099">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251520" y="260648"/>
            <a:ext cx="8568952" cy="1143000"/>
          </a:xfrm>
        </p:spPr>
        <p:txBody>
          <a:bodyPr/>
          <a:lstStyle/>
          <a:p>
            <a:pPr algn="l" eaLnBrk="1" hangingPunct="1"/>
            <a:r>
              <a:rPr lang="en-GB" sz="3100" dirty="0" smtClean="0">
                <a:solidFill>
                  <a:srgbClr val="FFC000"/>
                </a:solidFill>
                <a:latin typeface="Lucida Sans" pitchFamily="34" charset="0"/>
              </a:rPr>
              <a:t>What does a CI sound processor do?</a:t>
            </a:r>
          </a:p>
        </p:txBody>
      </p:sp>
      <p:pic>
        <p:nvPicPr>
          <p:cNvPr id="25" name="Picture 6" descr="highres-nucleus-freedom-bte-sound-processor"/>
          <p:cNvPicPr>
            <a:picLocks noChangeAspect="1" noChangeArrowheads="1"/>
          </p:cNvPicPr>
          <p:nvPr/>
        </p:nvPicPr>
        <p:blipFill>
          <a:blip r:embed="rId3"/>
          <a:srcRect/>
          <a:stretch>
            <a:fillRect/>
          </a:stretch>
        </p:blipFill>
        <p:spPr bwMode="auto">
          <a:xfrm>
            <a:off x="1436688" y="2097087"/>
            <a:ext cx="2381250" cy="3024187"/>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6" name="Picture 7" descr="Green_Harmony_NEW"/>
          <p:cNvPicPr>
            <a:picLocks noChangeAspect="1" noChangeArrowheads="1"/>
          </p:cNvPicPr>
          <p:nvPr/>
        </p:nvPicPr>
        <p:blipFill>
          <a:blip r:embed="rId4"/>
          <a:srcRect l="7497" t="2934" r="19955" b="4529"/>
          <a:stretch>
            <a:fillRect/>
          </a:stretch>
        </p:blipFill>
        <p:spPr bwMode="auto">
          <a:xfrm>
            <a:off x="4103687" y="3937001"/>
            <a:ext cx="2220913" cy="244792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 name="Picture 8" descr="opus_2_w-coil"/>
          <p:cNvPicPr>
            <a:picLocks noChangeAspect="1" noChangeArrowheads="1"/>
          </p:cNvPicPr>
          <p:nvPr/>
        </p:nvPicPr>
        <p:blipFill>
          <a:blip r:embed="rId5"/>
          <a:srcRect r="9282"/>
          <a:stretch>
            <a:fillRect/>
          </a:stretch>
        </p:blipFill>
        <p:spPr bwMode="auto">
          <a:xfrm>
            <a:off x="4140200" y="1412875"/>
            <a:ext cx="3024188" cy="222091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8" name="Text Box 10"/>
          <p:cNvSpPr txBox="1">
            <a:spLocks noChangeArrowheads="1"/>
          </p:cNvSpPr>
          <p:nvPr/>
        </p:nvSpPr>
        <p:spPr bwMode="auto">
          <a:xfrm>
            <a:off x="1475805" y="1484313"/>
            <a:ext cx="2448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i="1" dirty="0">
                <a:solidFill>
                  <a:srgbClr val="0070C0"/>
                </a:solidFill>
                <a:latin typeface="Lucida Sans" pitchFamily="34" charset="0"/>
              </a:rPr>
              <a:t>microphone(s)</a:t>
            </a:r>
          </a:p>
        </p:txBody>
      </p:sp>
      <p:sp>
        <p:nvSpPr>
          <p:cNvPr id="29" name="Text Box 12"/>
          <p:cNvSpPr txBox="1">
            <a:spLocks noChangeArrowheads="1"/>
          </p:cNvSpPr>
          <p:nvPr/>
        </p:nvSpPr>
        <p:spPr bwMode="auto">
          <a:xfrm>
            <a:off x="1764357" y="5445224"/>
            <a:ext cx="2087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i="1" dirty="0">
                <a:solidFill>
                  <a:srgbClr val="FF0000"/>
                </a:solidFill>
                <a:latin typeface="Lucida Sans" pitchFamily="34" charset="0"/>
              </a:rPr>
              <a:t>sound processor </a:t>
            </a:r>
          </a:p>
        </p:txBody>
      </p:sp>
      <p:sp>
        <p:nvSpPr>
          <p:cNvPr id="30" name="Text Box 13"/>
          <p:cNvSpPr txBox="1">
            <a:spLocks noChangeArrowheads="1"/>
          </p:cNvSpPr>
          <p:nvPr/>
        </p:nvSpPr>
        <p:spPr bwMode="auto">
          <a:xfrm>
            <a:off x="6660232" y="3861048"/>
            <a:ext cx="2049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i="1" dirty="0">
                <a:solidFill>
                  <a:srgbClr val="FFCC00"/>
                </a:solidFill>
                <a:latin typeface="Lucida Sans" pitchFamily="34" charset="0"/>
              </a:rPr>
              <a:t>transmitter coil</a:t>
            </a:r>
          </a:p>
        </p:txBody>
      </p:sp>
      <p:sp>
        <p:nvSpPr>
          <p:cNvPr id="31" name="Freeform 20"/>
          <p:cNvSpPr>
            <a:spLocks/>
          </p:cNvSpPr>
          <p:nvPr/>
        </p:nvSpPr>
        <p:spPr bwMode="auto">
          <a:xfrm>
            <a:off x="3848274" y="1395413"/>
            <a:ext cx="1947862" cy="369887"/>
          </a:xfrm>
          <a:custGeom>
            <a:avLst/>
            <a:gdLst>
              <a:gd name="T0" fmla="*/ 0 w 1134"/>
              <a:gd name="T1" fmla="*/ 369887 h 233"/>
              <a:gd name="T2" fmla="*/ 1247044 w 1134"/>
              <a:gd name="T3" fmla="*/ 11112 h 233"/>
              <a:gd name="T4" fmla="*/ 1947862 w 1134"/>
              <a:gd name="T5" fmla="*/ 298450 h 233"/>
              <a:gd name="T6" fmla="*/ 0 60000 65536"/>
              <a:gd name="T7" fmla="*/ 0 60000 65536"/>
              <a:gd name="T8" fmla="*/ 0 60000 65536"/>
              <a:gd name="T9" fmla="*/ 0 w 1134"/>
              <a:gd name="T10" fmla="*/ 0 h 233"/>
              <a:gd name="T11" fmla="*/ 1134 w 1134"/>
              <a:gd name="T12" fmla="*/ 233 h 233"/>
            </a:gdLst>
            <a:ahLst/>
            <a:cxnLst>
              <a:cxn ang="T6">
                <a:pos x="T0" y="T1"/>
              </a:cxn>
              <a:cxn ang="T7">
                <a:pos x="T2" y="T3"/>
              </a:cxn>
              <a:cxn ang="T8">
                <a:pos x="T4" y="T5"/>
              </a:cxn>
            </a:cxnLst>
            <a:rect l="T9" t="T10" r="T11" b="T12"/>
            <a:pathLst>
              <a:path w="1134" h="233">
                <a:moveTo>
                  <a:pt x="0" y="233"/>
                </a:moveTo>
                <a:cubicBezTo>
                  <a:pt x="268" y="123"/>
                  <a:pt x="537" y="14"/>
                  <a:pt x="726" y="7"/>
                </a:cubicBezTo>
                <a:cubicBezTo>
                  <a:pt x="915" y="0"/>
                  <a:pt x="1024" y="94"/>
                  <a:pt x="1134" y="188"/>
                </a:cubicBezTo>
              </a:path>
            </a:pathLst>
          </a:custGeom>
          <a:noFill/>
          <a:ln w="28575">
            <a:solidFill>
              <a:srgbClr val="0070C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2" name="Group 30"/>
          <p:cNvGrpSpPr>
            <a:grpSpLocks/>
          </p:cNvGrpSpPr>
          <p:nvPr/>
        </p:nvGrpSpPr>
        <p:grpSpPr bwMode="auto">
          <a:xfrm>
            <a:off x="3854624" y="1773238"/>
            <a:ext cx="1368425" cy="3095625"/>
            <a:chOff x="1837" y="1117"/>
            <a:chExt cx="862" cy="1950"/>
          </a:xfrm>
        </p:grpSpPr>
        <p:sp>
          <p:nvSpPr>
            <p:cNvPr id="34" name="Freeform 25"/>
            <p:cNvSpPr>
              <a:spLocks/>
            </p:cNvSpPr>
            <p:nvPr/>
          </p:nvSpPr>
          <p:spPr bwMode="auto">
            <a:xfrm>
              <a:off x="1837" y="1117"/>
              <a:ext cx="862" cy="1950"/>
            </a:xfrm>
            <a:custGeom>
              <a:avLst/>
              <a:gdLst>
                <a:gd name="T0" fmla="*/ 0 w 816"/>
                <a:gd name="T1" fmla="*/ 0 h 1950"/>
                <a:gd name="T2" fmla="*/ 383 w 816"/>
                <a:gd name="T3" fmla="*/ 1587 h 1950"/>
                <a:gd name="T4" fmla="*/ 862 w 816"/>
                <a:gd name="T5" fmla="*/ 1950 h 1950"/>
                <a:gd name="T6" fmla="*/ 0 60000 65536"/>
                <a:gd name="T7" fmla="*/ 0 60000 65536"/>
                <a:gd name="T8" fmla="*/ 0 60000 65536"/>
                <a:gd name="T9" fmla="*/ 0 w 816"/>
                <a:gd name="T10" fmla="*/ 0 h 1950"/>
                <a:gd name="T11" fmla="*/ 816 w 816"/>
                <a:gd name="T12" fmla="*/ 1950 h 1950"/>
              </a:gdLst>
              <a:ahLst/>
              <a:cxnLst>
                <a:cxn ang="T6">
                  <a:pos x="T0" y="T1"/>
                </a:cxn>
                <a:cxn ang="T7">
                  <a:pos x="T2" y="T3"/>
                </a:cxn>
                <a:cxn ang="T8">
                  <a:pos x="T4" y="T5"/>
                </a:cxn>
              </a:cxnLst>
              <a:rect l="T9" t="T10" r="T11" b="T12"/>
              <a:pathLst>
                <a:path w="816" h="1950">
                  <a:moveTo>
                    <a:pt x="0" y="0"/>
                  </a:moveTo>
                  <a:cubicBezTo>
                    <a:pt x="113" y="631"/>
                    <a:pt x="227" y="1262"/>
                    <a:pt x="363" y="1587"/>
                  </a:cubicBezTo>
                  <a:cubicBezTo>
                    <a:pt x="499" y="1912"/>
                    <a:pt x="657" y="1931"/>
                    <a:pt x="816" y="1950"/>
                  </a:cubicBezTo>
                </a:path>
              </a:pathLst>
            </a:custGeom>
            <a:noFill/>
            <a:ln w="28575">
              <a:solidFill>
                <a:srgbClr val="0070C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7"/>
            <p:cNvSpPr>
              <a:spLocks/>
            </p:cNvSpPr>
            <p:nvPr/>
          </p:nvSpPr>
          <p:spPr bwMode="auto">
            <a:xfrm>
              <a:off x="2290" y="2704"/>
              <a:ext cx="409" cy="159"/>
            </a:xfrm>
            <a:custGeom>
              <a:avLst/>
              <a:gdLst>
                <a:gd name="T0" fmla="*/ 0 w 409"/>
                <a:gd name="T1" fmla="*/ 136 h 159"/>
                <a:gd name="T2" fmla="*/ 227 w 409"/>
                <a:gd name="T3" fmla="*/ 136 h 159"/>
                <a:gd name="T4" fmla="*/ 409 w 409"/>
                <a:gd name="T5" fmla="*/ 0 h 159"/>
                <a:gd name="T6" fmla="*/ 0 60000 65536"/>
                <a:gd name="T7" fmla="*/ 0 60000 65536"/>
                <a:gd name="T8" fmla="*/ 0 60000 65536"/>
                <a:gd name="T9" fmla="*/ 0 w 409"/>
                <a:gd name="T10" fmla="*/ 0 h 159"/>
                <a:gd name="T11" fmla="*/ 409 w 409"/>
                <a:gd name="T12" fmla="*/ 159 h 159"/>
              </a:gdLst>
              <a:ahLst/>
              <a:cxnLst>
                <a:cxn ang="T6">
                  <a:pos x="T0" y="T1"/>
                </a:cxn>
                <a:cxn ang="T7">
                  <a:pos x="T2" y="T3"/>
                </a:cxn>
                <a:cxn ang="T8">
                  <a:pos x="T4" y="T5"/>
                </a:cxn>
              </a:cxnLst>
              <a:rect l="T9" t="T10" r="T11" b="T12"/>
              <a:pathLst>
                <a:path w="409" h="159">
                  <a:moveTo>
                    <a:pt x="0" y="136"/>
                  </a:moveTo>
                  <a:cubicBezTo>
                    <a:pt x="79" y="147"/>
                    <a:pt x="159" y="159"/>
                    <a:pt x="227" y="136"/>
                  </a:cubicBezTo>
                  <a:cubicBezTo>
                    <a:pt x="295" y="113"/>
                    <a:pt x="352" y="56"/>
                    <a:pt x="409" y="0"/>
                  </a:cubicBezTo>
                </a:path>
              </a:pathLst>
            </a:custGeom>
            <a:noFill/>
            <a:ln w="28575">
              <a:solidFill>
                <a:srgbClr val="0070C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7" name="Group 29"/>
          <p:cNvGrpSpPr>
            <a:grpSpLocks/>
          </p:cNvGrpSpPr>
          <p:nvPr/>
        </p:nvGrpSpPr>
        <p:grpSpPr bwMode="auto">
          <a:xfrm>
            <a:off x="2987824" y="1773239"/>
            <a:ext cx="890613" cy="1727403"/>
            <a:chOff x="1338" y="1117"/>
            <a:chExt cx="514" cy="939"/>
          </a:xfrm>
        </p:grpSpPr>
        <p:sp>
          <p:nvSpPr>
            <p:cNvPr id="38" name="Freeform 23"/>
            <p:cNvSpPr>
              <a:spLocks/>
            </p:cNvSpPr>
            <p:nvPr/>
          </p:nvSpPr>
          <p:spPr bwMode="auto">
            <a:xfrm>
              <a:off x="1546" y="1117"/>
              <a:ext cx="306" cy="841"/>
            </a:xfrm>
            <a:custGeom>
              <a:avLst/>
              <a:gdLst>
                <a:gd name="T0" fmla="*/ 363 w 378"/>
                <a:gd name="T1" fmla="*/ 0 h 862"/>
                <a:gd name="T2" fmla="*/ 317 w 378"/>
                <a:gd name="T3" fmla="*/ 589 h 862"/>
                <a:gd name="T4" fmla="*/ 0 w 378"/>
                <a:gd name="T5" fmla="*/ 862 h 862"/>
                <a:gd name="T6" fmla="*/ 0 60000 65536"/>
                <a:gd name="T7" fmla="*/ 0 60000 65536"/>
                <a:gd name="T8" fmla="*/ 0 60000 65536"/>
                <a:gd name="T9" fmla="*/ 0 w 378"/>
                <a:gd name="T10" fmla="*/ 0 h 862"/>
                <a:gd name="T11" fmla="*/ 378 w 378"/>
                <a:gd name="T12" fmla="*/ 862 h 862"/>
              </a:gdLst>
              <a:ahLst/>
              <a:cxnLst>
                <a:cxn ang="T6">
                  <a:pos x="T0" y="T1"/>
                </a:cxn>
                <a:cxn ang="T7">
                  <a:pos x="T2" y="T3"/>
                </a:cxn>
                <a:cxn ang="T8">
                  <a:pos x="T4" y="T5"/>
                </a:cxn>
              </a:cxnLst>
              <a:rect l="T9" t="T10" r="T11" b="T12"/>
              <a:pathLst>
                <a:path w="378" h="862">
                  <a:moveTo>
                    <a:pt x="363" y="0"/>
                  </a:moveTo>
                  <a:cubicBezTo>
                    <a:pt x="370" y="222"/>
                    <a:pt x="378" y="445"/>
                    <a:pt x="317" y="589"/>
                  </a:cubicBezTo>
                  <a:cubicBezTo>
                    <a:pt x="256" y="733"/>
                    <a:pt x="128" y="797"/>
                    <a:pt x="0" y="862"/>
                  </a:cubicBezTo>
                </a:path>
              </a:pathLst>
            </a:custGeom>
            <a:noFill/>
            <a:ln w="28575">
              <a:solidFill>
                <a:srgbClr val="0070C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28"/>
            <p:cNvSpPr>
              <a:spLocks/>
            </p:cNvSpPr>
            <p:nvPr/>
          </p:nvSpPr>
          <p:spPr bwMode="auto">
            <a:xfrm>
              <a:off x="1338" y="1752"/>
              <a:ext cx="453" cy="304"/>
            </a:xfrm>
            <a:custGeom>
              <a:avLst/>
              <a:gdLst>
                <a:gd name="T0" fmla="*/ 429 w 431"/>
                <a:gd name="T1" fmla="*/ 0 h 378"/>
                <a:gd name="T2" fmla="*/ 382 w 431"/>
                <a:gd name="T3" fmla="*/ 304 h 378"/>
                <a:gd name="T4" fmla="*/ 0 w 431"/>
                <a:gd name="T5" fmla="*/ 349 h 378"/>
                <a:gd name="T6" fmla="*/ 0 60000 65536"/>
                <a:gd name="T7" fmla="*/ 0 60000 65536"/>
                <a:gd name="T8" fmla="*/ 0 60000 65536"/>
                <a:gd name="T9" fmla="*/ 0 w 431"/>
                <a:gd name="T10" fmla="*/ 0 h 378"/>
                <a:gd name="T11" fmla="*/ 431 w 431"/>
                <a:gd name="T12" fmla="*/ 378 h 378"/>
              </a:gdLst>
              <a:ahLst/>
              <a:cxnLst>
                <a:cxn ang="T6">
                  <a:pos x="T0" y="T1"/>
                </a:cxn>
                <a:cxn ang="T7">
                  <a:pos x="T2" y="T3"/>
                </a:cxn>
                <a:cxn ang="T8">
                  <a:pos x="T4" y="T5"/>
                </a:cxn>
              </a:cxnLst>
              <a:rect l="T9" t="T10" r="T11" b="T12"/>
              <a:pathLst>
                <a:path w="431" h="378">
                  <a:moveTo>
                    <a:pt x="408" y="0"/>
                  </a:moveTo>
                  <a:cubicBezTo>
                    <a:pt x="419" y="128"/>
                    <a:pt x="431" y="256"/>
                    <a:pt x="363" y="317"/>
                  </a:cubicBezTo>
                  <a:cubicBezTo>
                    <a:pt x="295" y="378"/>
                    <a:pt x="147" y="370"/>
                    <a:pt x="0" y="363"/>
                  </a:cubicBezTo>
                </a:path>
              </a:pathLst>
            </a:custGeom>
            <a:noFill/>
            <a:ln w="28575">
              <a:solidFill>
                <a:srgbClr val="0070C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0" name="Freeform 33"/>
          <p:cNvSpPr>
            <a:spLocks/>
          </p:cNvSpPr>
          <p:nvPr/>
        </p:nvSpPr>
        <p:spPr bwMode="auto">
          <a:xfrm rot="21434385">
            <a:off x="3127300" y="3860949"/>
            <a:ext cx="360363" cy="1584325"/>
          </a:xfrm>
          <a:custGeom>
            <a:avLst/>
            <a:gdLst>
              <a:gd name="T0" fmla="*/ 166133 w 295"/>
              <a:gd name="T1" fmla="*/ 1584325 h 726"/>
              <a:gd name="T2" fmla="*/ 332267 w 295"/>
              <a:gd name="T3" fmla="*/ 593576 h 726"/>
              <a:gd name="T4" fmla="*/ 0 w 295"/>
              <a:gd name="T5" fmla="*/ 0 h 726"/>
              <a:gd name="T6" fmla="*/ 0 60000 65536"/>
              <a:gd name="T7" fmla="*/ 0 60000 65536"/>
              <a:gd name="T8" fmla="*/ 0 60000 65536"/>
              <a:gd name="T9" fmla="*/ 0 w 295"/>
              <a:gd name="T10" fmla="*/ 0 h 726"/>
              <a:gd name="T11" fmla="*/ 295 w 295"/>
              <a:gd name="T12" fmla="*/ 726 h 726"/>
            </a:gdLst>
            <a:ahLst/>
            <a:cxnLst>
              <a:cxn ang="T6">
                <a:pos x="T0" y="T1"/>
              </a:cxn>
              <a:cxn ang="T7">
                <a:pos x="T2" y="T3"/>
              </a:cxn>
              <a:cxn ang="T8">
                <a:pos x="T4" y="T5"/>
              </a:cxn>
            </a:cxnLst>
            <a:rect l="T9" t="T10" r="T11" b="T12"/>
            <a:pathLst>
              <a:path w="295" h="726">
                <a:moveTo>
                  <a:pt x="136" y="726"/>
                </a:moveTo>
                <a:cubicBezTo>
                  <a:pt x="215" y="559"/>
                  <a:pt x="295" y="393"/>
                  <a:pt x="272" y="272"/>
                </a:cubicBezTo>
                <a:cubicBezTo>
                  <a:pt x="249" y="151"/>
                  <a:pt x="124" y="75"/>
                  <a:pt x="0" y="0"/>
                </a:cubicBezTo>
              </a:path>
            </a:pathLst>
          </a:custGeom>
          <a:noFill/>
          <a:ln w="28575">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36"/>
          <p:cNvSpPr>
            <a:spLocks/>
          </p:cNvSpPr>
          <p:nvPr/>
        </p:nvSpPr>
        <p:spPr bwMode="auto">
          <a:xfrm>
            <a:off x="3347963" y="1844824"/>
            <a:ext cx="1943100" cy="3600450"/>
          </a:xfrm>
          <a:custGeom>
            <a:avLst/>
            <a:gdLst>
              <a:gd name="T0" fmla="*/ 0 w 1134"/>
              <a:gd name="T1" fmla="*/ 3600450 h 2223"/>
              <a:gd name="T2" fmla="*/ 620284 w 1134"/>
              <a:gd name="T3" fmla="*/ 1323242 h 2223"/>
              <a:gd name="T4" fmla="*/ 1943100 w 1134"/>
              <a:gd name="T5" fmla="*/ 0 h 2223"/>
              <a:gd name="T6" fmla="*/ 0 60000 65536"/>
              <a:gd name="T7" fmla="*/ 0 60000 65536"/>
              <a:gd name="T8" fmla="*/ 0 60000 65536"/>
              <a:gd name="T9" fmla="*/ 0 w 1134"/>
              <a:gd name="T10" fmla="*/ 0 h 2223"/>
              <a:gd name="T11" fmla="*/ 1134 w 1134"/>
              <a:gd name="T12" fmla="*/ 2223 h 2223"/>
            </a:gdLst>
            <a:ahLst/>
            <a:cxnLst>
              <a:cxn ang="T6">
                <a:pos x="T0" y="T1"/>
              </a:cxn>
              <a:cxn ang="T7">
                <a:pos x="T2" y="T3"/>
              </a:cxn>
              <a:cxn ang="T8">
                <a:pos x="T4" y="T5"/>
              </a:cxn>
            </a:cxnLst>
            <a:rect l="T9" t="T10" r="T11" b="T12"/>
            <a:pathLst>
              <a:path w="1134" h="2223">
                <a:moveTo>
                  <a:pt x="0" y="2223"/>
                </a:moveTo>
                <a:cubicBezTo>
                  <a:pt x="86" y="1705"/>
                  <a:pt x="173" y="1187"/>
                  <a:pt x="362" y="817"/>
                </a:cubicBezTo>
                <a:cubicBezTo>
                  <a:pt x="551" y="447"/>
                  <a:pt x="842" y="223"/>
                  <a:pt x="1134" y="0"/>
                </a:cubicBezTo>
              </a:path>
            </a:pathLst>
          </a:custGeom>
          <a:noFill/>
          <a:ln w="28575">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38"/>
          <p:cNvSpPr>
            <a:spLocks/>
          </p:cNvSpPr>
          <p:nvPr/>
        </p:nvSpPr>
        <p:spPr bwMode="auto">
          <a:xfrm>
            <a:off x="3347963" y="4653111"/>
            <a:ext cx="2016125" cy="792163"/>
          </a:xfrm>
          <a:custGeom>
            <a:avLst/>
            <a:gdLst>
              <a:gd name="T0" fmla="*/ 0 w 1270"/>
              <a:gd name="T1" fmla="*/ 792163 h 499"/>
              <a:gd name="T2" fmla="*/ 935038 w 1270"/>
              <a:gd name="T3" fmla="*/ 142875 h 499"/>
              <a:gd name="T4" fmla="*/ 2016125 w 1270"/>
              <a:gd name="T5" fmla="*/ 0 h 499"/>
              <a:gd name="T6" fmla="*/ 0 60000 65536"/>
              <a:gd name="T7" fmla="*/ 0 60000 65536"/>
              <a:gd name="T8" fmla="*/ 0 60000 65536"/>
              <a:gd name="T9" fmla="*/ 0 w 1270"/>
              <a:gd name="T10" fmla="*/ 0 h 499"/>
              <a:gd name="T11" fmla="*/ 1270 w 1270"/>
              <a:gd name="T12" fmla="*/ 499 h 499"/>
            </a:gdLst>
            <a:ahLst/>
            <a:cxnLst>
              <a:cxn ang="T6">
                <a:pos x="T0" y="T1"/>
              </a:cxn>
              <a:cxn ang="T7">
                <a:pos x="T2" y="T3"/>
              </a:cxn>
              <a:cxn ang="T8">
                <a:pos x="T4" y="T5"/>
              </a:cxn>
            </a:cxnLst>
            <a:rect l="T9" t="T10" r="T11" b="T12"/>
            <a:pathLst>
              <a:path w="1270" h="499">
                <a:moveTo>
                  <a:pt x="0" y="499"/>
                </a:moveTo>
                <a:cubicBezTo>
                  <a:pt x="188" y="336"/>
                  <a:pt x="377" y="173"/>
                  <a:pt x="589" y="90"/>
                </a:cubicBezTo>
                <a:cubicBezTo>
                  <a:pt x="801" y="7"/>
                  <a:pt x="1035" y="3"/>
                  <a:pt x="1270" y="0"/>
                </a:cubicBezTo>
              </a:path>
            </a:pathLst>
          </a:custGeom>
          <a:noFill/>
          <a:ln w="28575">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39"/>
          <p:cNvSpPr>
            <a:spLocks/>
          </p:cNvSpPr>
          <p:nvPr/>
        </p:nvSpPr>
        <p:spPr bwMode="auto">
          <a:xfrm>
            <a:off x="3492500" y="2565400"/>
            <a:ext cx="3278534" cy="1439863"/>
          </a:xfrm>
          <a:custGeom>
            <a:avLst/>
            <a:gdLst>
              <a:gd name="T0" fmla="*/ 3095625 w 1950"/>
              <a:gd name="T1" fmla="*/ 1439863 h 907"/>
              <a:gd name="T2" fmla="*/ 1079500 w 1950"/>
              <a:gd name="T3" fmla="*/ 358775 h 907"/>
              <a:gd name="T4" fmla="*/ 0 w 1950"/>
              <a:gd name="T5" fmla="*/ 0 h 907"/>
              <a:gd name="T6" fmla="*/ 0 60000 65536"/>
              <a:gd name="T7" fmla="*/ 0 60000 65536"/>
              <a:gd name="T8" fmla="*/ 0 60000 65536"/>
              <a:gd name="T9" fmla="*/ 0 w 1950"/>
              <a:gd name="T10" fmla="*/ 0 h 907"/>
              <a:gd name="T11" fmla="*/ 1950 w 1950"/>
              <a:gd name="T12" fmla="*/ 907 h 907"/>
            </a:gdLst>
            <a:ahLst/>
            <a:cxnLst>
              <a:cxn ang="T6">
                <a:pos x="T0" y="T1"/>
              </a:cxn>
              <a:cxn ang="T7">
                <a:pos x="T2" y="T3"/>
              </a:cxn>
              <a:cxn ang="T8">
                <a:pos x="T4" y="T5"/>
              </a:cxn>
            </a:cxnLst>
            <a:rect l="T9" t="T10" r="T11" b="T12"/>
            <a:pathLst>
              <a:path w="1950" h="907">
                <a:moveTo>
                  <a:pt x="1950" y="907"/>
                </a:moveTo>
                <a:cubicBezTo>
                  <a:pt x="1477" y="642"/>
                  <a:pt x="1005" y="377"/>
                  <a:pt x="680" y="226"/>
                </a:cubicBezTo>
                <a:cubicBezTo>
                  <a:pt x="355" y="75"/>
                  <a:pt x="177" y="37"/>
                  <a:pt x="0" y="0"/>
                </a:cubicBezTo>
              </a:path>
            </a:pathLst>
          </a:custGeom>
          <a:noFill/>
          <a:ln w="28575">
            <a:solidFill>
              <a:srgbClr val="FFCC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40"/>
          <p:cNvSpPr>
            <a:spLocks/>
          </p:cNvSpPr>
          <p:nvPr/>
        </p:nvSpPr>
        <p:spPr bwMode="auto">
          <a:xfrm>
            <a:off x="6156176" y="3213100"/>
            <a:ext cx="614858" cy="792163"/>
          </a:xfrm>
          <a:custGeom>
            <a:avLst/>
            <a:gdLst>
              <a:gd name="T0" fmla="*/ 574675 w 362"/>
              <a:gd name="T1" fmla="*/ 792163 h 499"/>
              <a:gd name="T2" fmla="*/ 431800 w 362"/>
              <a:gd name="T3" fmla="*/ 360363 h 499"/>
              <a:gd name="T4" fmla="*/ 0 w 362"/>
              <a:gd name="T5" fmla="*/ 0 h 499"/>
              <a:gd name="T6" fmla="*/ 0 60000 65536"/>
              <a:gd name="T7" fmla="*/ 0 60000 65536"/>
              <a:gd name="T8" fmla="*/ 0 60000 65536"/>
              <a:gd name="T9" fmla="*/ 0 w 362"/>
              <a:gd name="T10" fmla="*/ 0 h 499"/>
              <a:gd name="T11" fmla="*/ 362 w 362"/>
              <a:gd name="T12" fmla="*/ 499 h 499"/>
            </a:gdLst>
            <a:ahLst/>
            <a:cxnLst>
              <a:cxn ang="T6">
                <a:pos x="T0" y="T1"/>
              </a:cxn>
              <a:cxn ang="T7">
                <a:pos x="T2" y="T3"/>
              </a:cxn>
              <a:cxn ang="T8">
                <a:pos x="T4" y="T5"/>
              </a:cxn>
            </a:cxnLst>
            <a:rect l="T9" t="T10" r="T11" b="T12"/>
            <a:pathLst>
              <a:path w="362" h="499">
                <a:moveTo>
                  <a:pt x="362" y="499"/>
                </a:moveTo>
                <a:cubicBezTo>
                  <a:pt x="347" y="404"/>
                  <a:pt x="332" y="310"/>
                  <a:pt x="272" y="227"/>
                </a:cubicBezTo>
                <a:cubicBezTo>
                  <a:pt x="212" y="144"/>
                  <a:pt x="45" y="38"/>
                  <a:pt x="0" y="0"/>
                </a:cubicBezTo>
              </a:path>
            </a:pathLst>
          </a:custGeom>
          <a:noFill/>
          <a:ln w="28575">
            <a:solidFill>
              <a:srgbClr val="FFCC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41"/>
          <p:cNvSpPr>
            <a:spLocks/>
          </p:cNvSpPr>
          <p:nvPr/>
        </p:nvSpPr>
        <p:spPr bwMode="auto">
          <a:xfrm>
            <a:off x="5214142" y="4005263"/>
            <a:ext cx="1556892" cy="1295400"/>
          </a:xfrm>
          <a:custGeom>
            <a:avLst/>
            <a:gdLst>
              <a:gd name="T0" fmla="*/ 1511300 w 952"/>
              <a:gd name="T1" fmla="*/ 0 h 816"/>
              <a:gd name="T2" fmla="*/ 1079500 w 952"/>
              <a:gd name="T3" fmla="*/ 863600 h 816"/>
              <a:gd name="T4" fmla="*/ 0 w 952"/>
              <a:gd name="T5" fmla="*/ 1295400 h 816"/>
              <a:gd name="T6" fmla="*/ 0 60000 65536"/>
              <a:gd name="T7" fmla="*/ 0 60000 65536"/>
              <a:gd name="T8" fmla="*/ 0 60000 65536"/>
              <a:gd name="T9" fmla="*/ 0 w 952"/>
              <a:gd name="T10" fmla="*/ 0 h 816"/>
              <a:gd name="T11" fmla="*/ 952 w 952"/>
              <a:gd name="T12" fmla="*/ 816 h 816"/>
            </a:gdLst>
            <a:ahLst/>
            <a:cxnLst>
              <a:cxn ang="T6">
                <a:pos x="T0" y="T1"/>
              </a:cxn>
              <a:cxn ang="T7">
                <a:pos x="T2" y="T3"/>
              </a:cxn>
              <a:cxn ang="T8">
                <a:pos x="T4" y="T5"/>
              </a:cxn>
            </a:cxnLst>
            <a:rect l="T9" t="T10" r="T11" b="T12"/>
            <a:pathLst>
              <a:path w="952" h="816">
                <a:moveTo>
                  <a:pt x="952" y="0"/>
                </a:moveTo>
                <a:cubicBezTo>
                  <a:pt x="895" y="204"/>
                  <a:pt x="839" y="408"/>
                  <a:pt x="680" y="544"/>
                </a:cubicBezTo>
                <a:cubicBezTo>
                  <a:pt x="521" y="680"/>
                  <a:pt x="260" y="748"/>
                  <a:pt x="0" y="816"/>
                </a:cubicBezTo>
              </a:path>
            </a:pathLst>
          </a:custGeom>
          <a:noFill/>
          <a:ln w="28575">
            <a:solidFill>
              <a:srgbClr val="FFCC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89557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anim calcmode="lin" valueType="num">
                                      <p:cBhvr>
                                        <p:cTn id="22" dur="500" fill="hold"/>
                                        <p:tgtEl>
                                          <p:spTgt spid="26"/>
                                        </p:tgtEl>
                                        <p:attrNameLst>
                                          <p:attrName>ppt_x</p:attrName>
                                        </p:attrNameLst>
                                      </p:cBhvr>
                                      <p:tavLst>
                                        <p:tav tm="0">
                                          <p:val>
                                            <p:strVal val="#ppt_x"/>
                                          </p:val>
                                        </p:tav>
                                        <p:tav tm="100000">
                                          <p:val>
                                            <p:strVal val="#ppt_x"/>
                                          </p:val>
                                        </p:tav>
                                      </p:tavLst>
                                    </p:anim>
                                    <p:anim calcmode="lin" valueType="num">
                                      <p:cBhvr>
                                        <p:cTn id="2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up)">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right)">
                                      <p:cBhvr>
                                        <p:cTn id="62" dur="500"/>
                                        <p:tgtEl>
                                          <p:spTgt spid="44"/>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right)">
                                      <p:cBhvr>
                                        <p:cTn id="65" dur="500"/>
                                        <p:tgtEl>
                                          <p:spTgt spid="43"/>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up)">
                                      <p:cBhvr>
                                        <p:cTn id="6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animBg="1"/>
      <p:bldP spid="40" grpId="0" animBg="1"/>
      <p:bldP spid="41" grpId="0" animBg="1"/>
      <p:bldP spid="42" grpId="0" animBg="1"/>
      <p:bldP spid="43" grpId="0" animBg="1"/>
      <p:bldP spid="44" grpId="0" animBg="1"/>
      <p:bldP spid="4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GB" sz="2100" b="0" i="0" u="none" strike="noStrike" cap="none" normalizeH="0" baseline="0" smtClean="0">
            <a:ln>
              <a:noFill/>
            </a:ln>
            <a:solidFill>
              <a:schemeClr val="bg1"/>
            </a:solidFill>
            <a:effectLst/>
            <a:latin typeface="Georgia" pitchFamily="18" charset="0"/>
            <a:cs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GB" sz="2100" b="0" i="0" u="none" strike="noStrike" cap="none" normalizeH="0" baseline="0" smtClean="0">
            <a:ln>
              <a:noFill/>
            </a:ln>
            <a:solidFill>
              <a:schemeClr val="bg1"/>
            </a:solidFill>
            <a:effectLst/>
            <a:latin typeface="Georgia"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28788</TotalTime>
  <Words>3865</Words>
  <Application>Microsoft Office PowerPoint</Application>
  <PresentationFormat>On-screen Show (4:3)</PresentationFormat>
  <Paragraphs>330</Paragraphs>
  <Slides>33</Slides>
  <Notes>33</Notes>
  <HiddenSlides>0</HiddenSlides>
  <MMClips>8</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More From Music</vt:lpstr>
      <vt:lpstr>What will I learn in the next 25 minutes?</vt:lpstr>
      <vt:lpstr>What is a CI?</vt:lpstr>
      <vt:lpstr>What is a CI?</vt:lpstr>
      <vt:lpstr>What is a CI?</vt:lpstr>
      <vt:lpstr>Who is it for?</vt:lpstr>
      <vt:lpstr>What causes this type of hearing loss?</vt:lpstr>
      <vt:lpstr>What will I learn in the next 25 minutes?</vt:lpstr>
      <vt:lpstr>What does a CI sound processor do?</vt:lpstr>
      <vt:lpstr>Sound processing stages</vt:lpstr>
      <vt:lpstr>Sound processing stages</vt:lpstr>
      <vt:lpstr>Sound processing stages</vt:lpstr>
      <vt:lpstr>Sound processing stages</vt:lpstr>
      <vt:lpstr>Sound processing stages</vt:lpstr>
      <vt:lpstr>What will I learn in the next 25 minutes?</vt:lpstr>
      <vt:lpstr>How does a CI compare to normal hearing?</vt:lpstr>
      <vt:lpstr>How does a CI compare to normal hearing?</vt:lpstr>
      <vt:lpstr>How does a CI compare to normal hearing?</vt:lpstr>
      <vt:lpstr>How does a CI compare to normal hearing?</vt:lpstr>
      <vt:lpstr>What will I learn in the next 25 minutes?</vt:lpstr>
      <vt:lpstr>Why is music particularly challenging?</vt:lpstr>
      <vt:lpstr>Music…</vt:lpstr>
      <vt:lpstr>…is complex</vt:lpstr>
      <vt:lpstr>Filtered into &gt;= 22 channels…</vt:lpstr>
      <vt:lpstr>… and turned into pulse sequences</vt:lpstr>
      <vt:lpstr>Limited ‘place cues’ for pitch</vt:lpstr>
      <vt:lpstr>Limited ‘temporal cues’ for pitch</vt:lpstr>
      <vt:lpstr>What if we used more electrodes?</vt:lpstr>
      <vt:lpstr>What will I learn in the next 25 minutes?</vt:lpstr>
      <vt:lpstr>Music ≠ Melody</vt:lpstr>
      <vt:lpstr>What can help?</vt:lpstr>
      <vt:lpstr>Interactive music awareness programme</vt:lpstr>
      <vt:lpstr>More From Music</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Auditory sensation through electrical stimulation</dc:title>
  <dc:creator>rvb</dc:creator>
  <cp:lastModifiedBy>van Besouw R.M.</cp:lastModifiedBy>
  <cp:revision>345</cp:revision>
  <cp:lastPrinted>2013-09-08T16:55:07Z</cp:lastPrinted>
  <dcterms:created xsi:type="dcterms:W3CDTF">2010-01-12T10:28:07Z</dcterms:created>
  <dcterms:modified xsi:type="dcterms:W3CDTF">2013-09-09T11:04:55Z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