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7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06F59-4C91-406A-8845-BED376837459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0BCBA-3CA0-43C8-AD60-D46ED8565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46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2FCB-9C7A-44D1-A246-3CAC1EB099DB}" type="datetime1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61511-8C2E-44AD-A1B7-88B4298BFDFC}" type="datetime1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82D3-F396-49A5-AEFE-9B71C60FE911}" type="datetime1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7106-7BFE-4059-B200-F3958DBFD8B2}" type="datetime1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A1B7-3AA5-4A1F-8C8E-A2DFE3CE1B46}" type="datetime1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2E87-D4FD-4015-B310-0B9E8F33AFBB}" type="datetime1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6957-3522-4E9D-B2A4-58036B2EE12C}" type="datetime1">
              <a:rPr lang="en-US" smtClean="0"/>
              <a:t>8/21/2013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F98D-6B48-4C68-AEEF-DD7572D71591}" type="datetime1">
              <a:rPr lang="en-US" smtClean="0"/>
              <a:t>8/21/2013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DC04-5FA7-4AFE-BD24-07F527CC2394}" type="datetime1">
              <a:rPr lang="en-US" smtClean="0"/>
              <a:t>8/21/2013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24C1-767E-4CED-B3B2-B873883EBE4B}" type="datetime1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89D-24BA-40BE-BD1A-F305AA533AAD}" type="datetime1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2F769-96E7-4693-97C4-5AD7EF6BF687}" type="datetime1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CANDID V1 25July2013       Rec No:12/SC/0328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9089" y="3347425"/>
            <a:ext cx="8839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" y="447081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399" y="1028343"/>
            <a:ext cx="82097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 eaLnBrk="0" fontAlgn="base" hangingPunct="0"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Are you over 35? </a:t>
            </a:r>
          </a:p>
          <a:p>
            <a:pPr marL="800100" lvl="1" indent="-342900" algn="just" eaLnBrk="0" fontAlgn="base" hangingPunct="0"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Are you seeing the doctor today because you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have chest or bowel symptoms? 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 eaLnBrk="0" fontAlgn="base" hangingPunct="0"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Would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you be interested in taking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part in a research study?</a:t>
            </a:r>
          </a:p>
          <a:p>
            <a:pPr lvl="1" algn="just" eaLnBrk="0" fontAlgn="base" hangingPunct="0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smtClean="0">
                <a:latin typeface="Arial" pitchFamily="34" charset="0"/>
                <a:cs typeface="Arial" pitchFamily="34" charset="0"/>
              </a:rPr>
              <a:t>Your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Practice is taking part </a:t>
            </a:r>
            <a:r>
              <a:rPr lang="en-GB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a research study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try and improve the early diagnosis of lung and bowel cancer, and to better identify people who are unlikely to have the disease.</a:t>
            </a:r>
          </a:p>
          <a:p>
            <a:pPr algn="just"/>
            <a:endParaRPr lang="en-GB" sz="2000" dirty="0"/>
          </a:p>
          <a:p>
            <a:pPr algn="just"/>
            <a:r>
              <a:rPr lang="en-GB" sz="2000" dirty="0">
                <a:latin typeface="Arial" pitchFamily="34" charset="0"/>
                <a:cs typeface="Arial" pitchFamily="34" charset="0"/>
              </a:rPr>
              <a:t>The study is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being led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by Professor Paul Little at the University of Southampton, and supported by the Universities of Birmingham, Bristol,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Keele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University College London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, Manchester, Nottingham and  Oxford. It has NHS Ethical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Committee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approval.</a:t>
            </a:r>
          </a:p>
          <a:p>
            <a:pPr lvl="1" algn="just" eaLnBrk="0" fontAlgn="base" hangingPunct="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nihr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119697"/>
            <a:ext cx="1275593" cy="42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3255602" cy="68395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CANDID V1 25July2013       Rec No:</a:t>
            </a:r>
            <a:r>
              <a:rPr lang="en-GB" sz="1000" dirty="0"/>
              <a:t>12/SC/0328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1" y="2551837"/>
            <a:ext cx="82859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GB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GB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5" name="Picture 3" descr="nihr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19014"/>
            <a:ext cx="1427993" cy="473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5459" y="1676400"/>
            <a:ext cx="800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n-US" sz="2000" dirty="0" smtClean="0">
                <a:latin typeface="Arial" pitchFamily="34" charset="0"/>
                <a:cs typeface="Arial" pitchFamily="34" charset="0"/>
              </a:rPr>
              <a:t>People who agree to take part will be asked for a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slightly longer than usual medical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history. </a:t>
            </a:r>
          </a:p>
          <a:p>
            <a:pPr algn="just" fontAlgn="base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n-US" sz="2000" dirty="0" smtClean="0">
                <a:latin typeface="Arial" pitchFamily="34" charset="0"/>
                <a:cs typeface="Arial" pitchFamily="34" charset="0"/>
              </a:rPr>
              <a:t>They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will also be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invited to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provide a blood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sample 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complete a lifestyle questionnaire at home (ideally online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/>
            <a:r>
              <a:rPr lang="en-GB" sz="2000" dirty="0">
                <a:latin typeface="Arial" pitchFamily="34" charset="0"/>
                <a:cs typeface="Arial" pitchFamily="34" charset="0"/>
              </a:rPr>
              <a:t> 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>
                <a:latin typeface="Arial" pitchFamily="34" charset="0"/>
                <a:cs typeface="Arial" pitchFamily="34" charset="0"/>
              </a:rPr>
              <a:t>The lifestyle questionnaire will ask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about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diet, smoking, and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attitudes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to doctors and life in general.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It will also ask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about symptoms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 these questions might be about lung problems e.g. coughs, or bowel problems e.g. changes in bowel habit. 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latin typeface="Arial" pitchFamily="34" charset="0"/>
                <a:cs typeface="Arial" pitchFamily="34" charset="0"/>
              </a:rPr>
              <a:t>If you think you might like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help,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please tell your doctor. 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77" y="685800"/>
            <a:ext cx="3733806" cy="78441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00" dirty="0" smtClean="0"/>
              <a:t>CANDID V1 25July2013       Rec No:12/SC/0328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540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4095" y="1828800"/>
            <a:ext cx="80009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Your doctor may also ask you if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you would like to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help.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When doctors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and researchers try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to understand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more, we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often ask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thousands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of people to share information with us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to identify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factors that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might have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an impact on the development of disease.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That's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why at this surgery we're inviting patients who have chest or bowel symptoms of any kind to take part in the CANDID study.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Being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asked to take part does not mean anybody thinks you have a serious illness or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cancer,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only that you have some of the symptoms we are looking at.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You do not have to help. It is your choice to take part or not. You can also change your mind after you have said yes.</a:t>
            </a:r>
            <a:r>
              <a:rPr lang="en-GB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 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Please feel free to ask the doctor any questions you may have.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THANK YOU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 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lvl="0"/>
            <a:endParaRPr lang="en-GB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5" name="Picture 3" descr="nihr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188781"/>
            <a:ext cx="1427993" cy="473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"/>
            <a:ext cx="4352544" cy="9144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00" dirty="0" smtClean="0"/>
              <a:t>CANDID V1 25July2013       Rec No:12/SC/0328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365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298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 Harman</dc:creator>
  <cp:lastModifiedBy>psl3</cp:lastModifiedBy>
  <cp:revision>30</cp:revision>
  <cp:lastPrinted>2013-07-24T12:20:46Z</cp:lastPrinted>
  <dcterms:created xsi:type="dcterms:W3CDTF">2006-08-16T00:00:00Z</dcterms:created>
  <dcterms:modified xsi:type="dcterms:W3CDTF">2013-08-21T18:54:31Z</dcterms:modified>
</cp:coreProperties>
</file>