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2"/>
  </p:notesMasterIdLst>
  <p:handoutMasterIdLst>
    <p:handoutMasterId r:id="rId23"/>
  </p:handoutMasterIdLst>
  <p:sldIdLst>
    <p:sldId id="258" r:id="rId3"/>
    <p:sldId id="265" r:id="rId4"/>
    <p:sldId id="268" r:id="rId5"/>
    <p:sldId id="275" r:id="rId6"/>
    <p:sldId id="272" r:id="rId7"/>
    <p:sldId id="269" r:id="rId8"/>
    <p:sldId id="273" r:id="rId9"/>
    <p:sldId id="274" r:id="rId10"/>
    <p:sldId id="277" r:id="rId11"/>
    <p:sldId id="279" r:id="rId12"/>
    <p:sldId id="284" r:id="rId13"/>
    <p:sldId id="285" r:id="rId14"/>
    <p:sldId id="289" r:id="rId15"/>
    <p:sldId id="286" r:id="rId16"/>
    <p:sldId id="287" r:id="rId17"/>
    <p:sldId id="290" r:id="rId18"/>
    <p:sldId id="288" r:id="rId19"/>
    <p:sldId id="291" r:id="rId20"/>
    <p:sldId id="26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5371" autoAdjust="0"/>
  </p:normalViewPr>
  <p:slideViewPr>
    <p:cSldViewPr>
      <p:cViewPr>
        <p:scale>
          <a:sx n="80" d="100"/>
          <a:sy n="80" d="100"/>
        </p:scale>
        <p:origin x="-1074"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885C305-D573-43AE-BE1B-65F69ED55A33}" type="datetimeFigureOut">
              <a:rPr lang="en-GB" smtClean="0"/>
              <a:t>18/06/2015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A8193EB-9AC3-449E-BA92-36DAD9D88CA3}" type="slidenum">
              <a:rPr lang="en-GB" smtClean="0"/>
              <a:t>‹#›</a:t>
            </a:fld>
            <a:endParaRPr lang="en-GB"/>
          </a:p>
        </p:txBody>
      </p:sp>
    </p:spTree>
    <p:extLst>
      <p:ext uri="{BB962C8B-B14F-4D97-AF65-F5344CB8AC3E}">
        <p14:creationId xmlns:p14="http://schemas.microsoft.com/office/powerpoint/2010/main" val="403131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4D3E7F2-0A6A-4487-98FD-93A0AC4D2CB4}" type="datetimeFigureOut">
              <a:rPr lang="en-GB" smtClean="0"/>
              <a:t>18/06/2015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373ED6-D460-4E63-B97F-1DC6E39B015D}" type="slidenum">
              <a:rPr lang="en-GB" smtClean="0"/>
              <a:t>‹#›</a:t>
            </a:fld>
            <a:endParaRPr lang="en-GB"/>
          </a:p>
        </p:txBody>
      </p:sp>
    </p:spTree>
    <p:extLst>
      <p:ext uri="{BB962C8B-B14F-4D97-AF65-F5344CB8AC3E}">
        <p14:creationId xmlns:p14="http://schemas.microsoft.com/office/powerpoint/2010/main" val="181234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t>1</a:t>
            </a:fld>
            <a:endParaRPr lang="en-GB"/>
          </a:p>
        </p:txBody>
      </p:sp>
    </p:spTree>
    <p:extLst>
      <p:ext uri="{BB962C8B-B14F-4D97-AF65-F5344CB8AC3E}">
        <p14:creationId xmlns:p14="http://schemas.microsoft.com/office/powerpoint/2010/main" val="202930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Last</a:t>
            </a:r>
            <a:r>
              <a:rPr lang="en-GB" baseline="0" dirty="0" smtClean="0"/>
              <a:t> four outcomes – arguably are outcomes (process?) that influence the first two outcomes</a:t>
            </a:r>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Budgets are a response to economic climate, delivering effective quality (safe, effective care  that meets people’s needs) services are a key drivers for</a:t>
            </a:r>
            <a:r>
              <a:rPr lang="en-GB" baseline="0" dirty="0" smtClean="0"/>
              <a:t> commissioners. </a:t>
            </a:r>
          </a:p>
          <a:p>
            <a:r>
              <a:rPr lang="en-GB" baseline="0" dirty="0" smtClean="0"/>
              <a:t>pts have a responsibility to play their part in managing resources</a:t>
            </a:r>
          </a:p>
          <a:p>
            <a:r>
              <a:rPr lang="en-GB" baseline="0" dirty="0" smtClean="0"/>
              <a:t>Outcomes for economic benefits are most often measured by process measures. Commissioners tend to still focus upon these in the absence of anything better (‘softer’ outcomes such as QoL, mood are </a:t>
            </a:r>
            <a:r>
              <a:rPr lang="en-GB" baseline="0" dirty="0" err="1" smtClean="0"/>
              <a:t>consdiered</a:t>
            </a:r>
            <a:r>
              <a:rPr lang="en-GB" baseline="0" dirty="0" smtClean="0"/>
              <a:t> important but not given as much credence as ‘hard’ outcomes)</a:t>
            </a:r>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Choice and options</a:t>
            </a:r>
          </a:p>
          <a:p>
            <a:r>
              <a:rPr lang="en-GB" dirty="0" smtClean="0"/>
              <a:t>Safe effective</a:t>
            </a:r>
          </a:p>
          <a:p>
            <a:r>
              <a:rPr lang="en-GB" dirty="0" smtClean="0"/>
              <a:t>Services may not follow</a:t>
            </a:r>
            <a:r>
              <a:rPr lang="en-GB" baseline="0" dirty="0" smtClean="0"/>
              <a:t> traditional model of GP being the hub of information – use community support, commission community cafes, drop-ins</a:t>
            </a:r>
            <a:endParaRPr lang="en-GB" dirty="0" smtClean="0"/>
          </a:p>
          <a:p>
            <a:r>
              <a:rPr lang="en-GB" dirty="0" smtClean="0"/>
              <a:t>If they are services that meet people’s needs- people will be good </a:t>
            </a:r>
            <a:r>
              <a:rPr lang="en-GB" dirty="0" err="1" smtClean="0"/>
              <a:t>Smers</a:t>
            </a:r>
            <a:endParaRPr lang="en-GB" dirty="0" smtClean="0"/>
          </a:p>
          <a:p>
            <a:r>
              <a:rPr lang="en-GB" dirty="0" smtClean="0"/>
              <a:t>Pts don’t want</a:t>
            </a:r>
            <a:r>
              <a:rPr lang="en-GB" baseline="0" dirty="0" smtClean="0"/>
              <a:t> to use hospital services</a:t>
            </a:r>
          </a:p>
          <a:p>
            <a:r>
              <a:rPr lang="en-GB" baseline="0" dirty="0" smtClean="0"/>
              <a:t>However, this is all very difficult to measure and justify in terms of ‘hard’ outcomes</a:t>
            </a:r>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commissioners</a:t>
            </a:r>
            <a:r>
              <a:rPr lang="en-GB" baseline="0" dirty="0" smtClean="0"/>
              <a:t> perspectives, increased knowledge leads to effective </a:t>
            </a:r>
            <a:r>
              <a:rPr lang="en-GB" baseline="0" dirty="0" err="1" smtClean="0"/>
              <a:t>SMers</a:t>
            </a:r>
            <a:r>
              <a:rPr lang="en-GB" baseline="0" dirty="0" smtClean="0"/>
              <a:t> which use HC resources less</a:t>
            </a:r>
          </a:p>
          <a:p>
            <a:r>
              <a:rPr lang="en-GB" baseline="0" dirty="0" smtClean="0"/>
              <a:t>Assumption that poor SM were the uninformed</a:t>
            </a:r>
          </a:p>
          <a:p>
            <a:r>
              <a:rPr lang="en-GB" baseline="0" dirty="0" smtClean="0"/>
              <a:t>To achieve increased knowledge, information needs to be of good quality and standardised for pts. Commissioning should support information </a:t>
            </a:r>
          </a:p>
          <a:p>
            <a:r>
              <a:rPr lang="en-GB" baseline="0" dirty="0" smtClean="0"/>
              <a:t>Recognition by commissioners that pts want an equality of information with HCPs and services</a:t>
            </a:r>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Pts</a:t>
            </a:r>
            <a:r>
              <a:rPr lang="en-GB" baseline="0" dirty="0" smtClean="0"/>
              <a:t> should be supported and have a responsibility to develop skills in SM</a:t>
            </a:r>
          </a:p>
          <a:p>
            <a:endParaRPr lang="en-GB" baseline="0" dirty="0" smtClean="0"/>
          </a:p>
          <a:p>
            <a:r>
              <a:rPr lang="en-GB" baseline="0" dirty="0" smtClean="0"/>
              <a:t>Skills identified as ; confidence, managing lifestyle, knowledgeable, activated, managing symptoms and treatment, motivated and engaged </a:t>
            </a:r>
            <a:r>
              <a:rPr lang="en-GB" baseline="0" dirty="0" err="1" smtClean="0"/>
              <a:t>pt</a:t>
            </a:r>
            <a:r>
              <a:rPr lang="en-GB" baseline="0" dirty="0" smtClean="0"/>
              <a:t>, able to make decisions and communicate with HCPs. </a:t>
            </a:r>
          </a:p>
          <a:p>
            <a:r>
              <a:rPr lang="en-GB" baseline="0" dirty="0" smtClean="0"/>
              <a:t>Skilled pts positively impact upon HC use</a:t>
            </a:r>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recognition from commissioners that HCPs must too play a part in the delivery of effective SM support. Commissioners are putting training into place in many areas for HCPs</a:t>
            </a:r>
          </a:p>
          <a:p>
            <a:r>
              <a:rPr lang="en-GB" baseline="0" dirty="0" smtClean="0"/>
              <a:t>HCPs should be skilled at delivering PCC, SDM and at communicating</a:t>
            </a:r>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Pts need to take responsibility in the context of finite health resources – there is no other way to tackle LTC crisis</a:t>
            </a:r>
          </a:p>
          <a:p>
            <a:r>
              <a:rPr lang="en-GB" dirty="0" smtClean="0"/>
              <a:t> responsibility for to manage their condition to prevent negative impact on health services, and reduce resources,</a:t>
            </a:r>
            <a:r>
              <a:rPr lang="en-GB" baseline="0" dirty="0" smtClean="0"/>
              <a:t> make sure every contact with HCPs/services is appropriate = efficiency</a:t>
            </a:r>
          </a:p>
          <a:p>
            <a:r>
              <a:rPr lang="en-GB" baseline="0" dirty="0" smtClean="0"/>
              <a:t>However, can pts take true responsibility when there is an uneven power base between pts and HCP/services? access to resources is limited (e.g. not just waiting to see a GP but not being able to access their medical records, </a:t>
            </a:r>
            <a:r>
              <a:rPr lang="en-GB" baseline="0" dirty="0" err="1" smtClean="0"/>
              <a:t>etc</a:t>
            </a:r>
            <a:r>
              <a:rPr lang="en-GB" baseline="0" dirty="0" smtClean="0"/>
              <a:t>), there are inefficiencies within NHS systems which –</a:t>
            </a:r>
            <a:r>
              <a:rPr lang="en-GB" baseline="0" dirty="0" err="1" smtClean="0"/>
              <a:t>ve</a:t>
            </a:r>
            <a:r>
              <a:rPr lang="en-GB" baseline="0" dirty="0" smtClean="0"/>
              <a:t> impact upon trust, (</a:t>
            </a:r>
            <a:r>
              <a:rPr lang="en-GB" baseline="0" dirty="0" err="1" smtClean="0"/>
              <a:t>eg</a:t>
            </a:r>
            <a:r>
              <a:rPr lang="en-GB" baseline="0" dirty="0" smtClean="0"/>
              <a:t>. Getting two </a:t>
            </a:r>
            <a:r>
              <a:rPr lang="en-GB" baseline="0" dirty="0" err="1" smtClean="0"/>
              <a:t>appt.s</a:t>
            </a:r>
            <a:r>
              <a:rPr lang="en-GB" baseline="0" dirty="0" smtClean="0"/>
              <a:t> for one issue)? When you have to wait in all day for a DN visit and cant ring anyone to find out when visit is happening…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(ish) commissioning climate (April 2013)</a:t>
            </a:r>
            <a:r>
              <a:rPr lang="en-GB" baseline="0" dirty="0" smtClean="0"/>
              <a:t> – involvement of clinical commissioners and re-organisation of Primary Care Trusts</a:t>
            </a:r>
          </a:p>
          <a:p>
            <a:r>
              <a:rPr lang="en-GB" baseline="0" dirty="0" smtClean="0"/>
              <a:t>How public money is spent will come under greater scrutiny, not least because of the Francis report, and economic downturn.</a:t>
            </a:r>
            <a:endParaRPr lang="en-GB" dirty="0" smtClean="0"/>
          </a:p>
          <a:p>
            <a:r>
              <a:rPr lang="en-GB" dirty="0" smtClean="0"/>
              <a:t>Commissioning is varied, complex, CCGs commission on population needs bases – 211 CCGs in England</a:t>
            </a:r>
          </a:p>
          <a:p>
            <a:r>
              <a:rPr lang="en-GB" dirty="0" smtClean="0"/>
              <a:t>Commissioners and LTC are important because of</a:t>
            </a:r>
            <a:r>
              <a:rPr lang="en-GB" baseline="0" dirty="0" smtClean="0"/>
              <a:t> the demand and burden of LTCs…</a:t>
            </a:r>
          </a:p>
          <a:p>
            <a:endParaRPr lang="en-GB" baseline="0" dirty="0" smtClean="0"/>
          </a:p>
          <a:p>
            <a:r>
              <a:rPr lang="en-GB" baseline="0" dirty="0" smtClean="0"/>
              <a:t>They have a difficult job to deliver quality, outcomes and value – not least due to scale, -</a:t>
            </a:r>
            <a:r>
              <a:rPr lang="en-GB" baseline="0" dirty="0" err="1" smtClean="0"/>
              <a:t>ve</a:t>
            </a:r>
            <a:r>
              <a:rPr lang="en-GB" baseline="0" dirty="0" smtClean="0"/>
              <a:t> media headlines and reports highlighting failings in care… </a:t>
            </a:r>
            <a:endParaRPr lang="en-GB" dirty="0" smtClean="0"/>
          </a:p>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 downturn</a:t>
            </a:r>
          </a:p>
          <a:p>
            <a:r>
              <a:rPr lang="en-GB" dirty="0" smtClean="0"/>
              <a:t>Ageing</a:t>
            </a:r>
            <a:r>
              <a:rPr lang="en-GB" baseline="0" dirty="0" smtClean="0"/>
              <a:t> population, living well for longer</a:t>
            </a:r>
          </a:p>
          <a:p>
            <a:r>
              <a:rPr lang="en-GB" baseline="0" dirty="0" smtClean="0"/>
              <a:t>15million people in England live a LTC</a:t>
            </a:r>
          </a:p>
          <a:p>
            <a:r>
              <a:rPr lang="en-GB" baseline="0" dirty="0" smtClean="0"/>
              <a:t>Increasingly more complex health care</a:t>
            </a:r>
          </a:p>
          <a:p>
            <a:endParaRPr lang="en-GB" baseline="0" dirty="0" smtClean="0"/>
          </a:p>
          <a:p>
            <a:r>
              <a:rPr lang="en-GB" dirty="0" smtClean="0"/>
              <a:t>Recent Nuffield Trust </a:t>
            </a:r>
            <a:r>
              <a:rPr lang="en-GB" dirty="0" err="1" smtClean="0"/>
              <a:t>reoprt</a:t>
            </a:r>
            <a:r>
              <a:rPr lang="en-GB" dirty="0" smtClean="0"/>
              <a:t> on the work of commissioners </a:t>
            </a:r>
            <a:r>
              <a:rPr lang="en-GB" dirty="0" err="1" smtClean="0"/>
              <a:t>reoprted</a:t>
            </a:r>
            <a:r>
              <a:rPr lang="en-GB" dirty="0" smtClean="0"/>
              <a:t> that ‘With less money available for NHS management, the new generation of commissioners will need to pay close attention to the cost of their practice, and display rigour in setting clear and measurable objectives for a programme of commissioning work’</a:t>
            </a:r>
          </a:p>
          <a:p>
            <a:r>
              <a:rPr lang="en-GB" dirty="0" smtClean="0"/>
              <a:t>£2bn pound deficit NHS (March 2015)</a:t>
            </a:r>
          </a:p>
        </p:txBody>
      </p:sp>
      <p:sp>
        <p:nvSpPr>
          <p:cNvPr id="4" name="Slide Number Placeholder 3"/>
          <p:cNvSpPr>
            <a:spLocks noGrp="1"/>
          </p:cNvSpPr>
          <p:nvPr>
            <p:ph type="sldNum" sz="quarter" idx="10"/>
          </p:nvPr>
        </p:nvSpPr>
        <p:spPr/>
        <p:txBody>
          <a:bodyPr/>
          <a:lstStyle/>
          <a:p>
            <a:fld id="{A6373ED6-D460-4E63-B97F-1DC6E39B015D}" type="slidenum">
              <a:rPr lang="en-GB" smtClean="0"/>
              <a:t>4</a:t>
            </a:fld>
            <a:endParaRPr lang="en-GB"/>
          </a:p>
        </p:txBody>
      </p:sp>
    </p:spTree>
    <p:extLst>
      <p:ext uri="{BB962C8B-B14F-4D97-AF65-F5344CB8AC3E}">
        <p14:creationId xmlns:p14="http://schemas.microsoft.com/office/powerpoint/2010/main" val="35167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Commissioned solutions to growing rise in LTC may include interventions to</a:t>
            </a:r>
            <a:r>
              <a:rPr lang="en-GB" baseline="0" dirty="0" smtClean="0"/>
              <a:t> support patients to SM – awareness, PHBs, disease specific educational based interventions e.g. BERTIE, or generic Guan </a:t>
            </a:r>
            <a:r>
              <a:rPr lang="en-GB" baseline="0" dirty="0" err="1" smtClean="0"/>
              <a:t>Yersel</a:t>
            </a:r>
            <a:r>
              <a:rPr lang="en-GB" baseline="0" dirty="0" smtClean="0"/>
              <a:t> (Scotland) EPP, Community cafes to join up health and social care problems – these things are in action.</a:t>
            </a:r>
          </a:p>
          <a:p>
            <a:r>
              <a:rPr lang="en-GB" baseline="0" dirty="0" smtClean="0"/>
              <a:t>Results limited by variation in aims and anticipated outcomes, diverse populations to allow comparison, and the fact that it remains unclear what outcomes commissioners are seeking from interventions that support SM of LTCs</a:t>
            </a:r>
          </a:p>
          <a:p>
            <a:endParaRPr lang="en-GB" baseline="0" dirty="0" smtClean="0"/>
          </a:p>
          <a:p>
            <a:endParaRPr lang="en-GB" baseline="0" dirty="0" smtClean="0"/>
          </a:p>
          <a:p>
            <a:endParaRPr lang="en-GB" dirty="0" smtClean="0"/>
          </a:p>
          <a:p>
            <a:endParaRPr lang="en-GB" dirty="0" smtClean="0"/>
          </a:p>
          <a:p>
            <a:r>
              <a:rPr lang="en-GB" dirty="0" smtClean="0"/>
              <a:t>Little is known about the outcomes that are valued by NHS commissioners with regard to self- management of long-term conditions, and how these compare to other stakeholder groups </a:t>
            </a:r>
          </a:p>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Interview guide focused on:</a:t>
            </a:r>
          </a:p>
          <a:p>
            <a:endParaRPr lang="en-GB" dirty="0" smtClean="0"/>
          </a:p>
          <a:p>
            <a:r>
              <a:rPr lang="en-GB" dirty="0" smtClean="0"/>
              <a:t>Sought </a:t>
            </a:r>
            <a:r>
              <a:rPr lang="en-GB" dirty="0" smtClean="0"/>
              <a:t>to probe the outcomes of SM in several ways</a:t>
            </a:r>
          </a:p>
          <a:p>
            <a:r>
              <a:rPr lang="en-GB" dirty="0" smtClean="0"/>
              <a:t>Analysis</a:t>
            </a:r>
            <a:r>
              <a:rPr lang="en-GB" baseline="0" dirty="0" smtClean="0"/>
              <a:t> based on a framework of potential SM outcomes derived following SR – framework was applied and new nodes added that were not identified in the literature e.g. an increase in social support</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NHS England level, CCG level, Commissioning Support units (provide business intelligence, health and clinical procurement services, as well as back-office administrative functions, including contract management)</a:t>
            </a:r>
          </a:p>
          <a:p>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Four NHS regional teams (North, Midlands</a:t>
            </a:r>
            <a:r>
              <a:rPr lang="en-GB" baseline="0" dirty="0" smtClean="0"/>
              <a:t> and East, South and London) provide professional leadership for the following functions: finance, nursing, medical, specialised commissioning, patients and information, human resources and organisational development, and assurance and delivery</a:t>
            </a:r>
          </a:p>
          <a:p>
            <a:endParaRPr lang="en-GB" baseline="0" dirty="0" smtClean="0"/>
          </a:p>
          <a:p>
            <a:r>
              <a:rPr lang="en-GB" baseline="0" dirty="0" smtClean="0"/>
              <a:t>NHS England national teams</a:t>
            </a:r>
          </a:p>
          <a:p>
            <a:endParaRPr lang="en-GB" baseline="0" dirty="0" smtClean="0"/>
          </a:p>
          <a:p>
            <a:r>
              <a:rPr lang="en-GB" baseline="0" dirty="0" smtClean="0"/>
              <a:t>Commissioners from the CCGs were drawn from 13 different CCGs (spread of urban, rural, and geographical)</a:t>
            </a:r>
            <a:endParaRPr lang="en-GB" dirty="0"/>
          </a:p>
        </p:txBody>
      </p:sp>
      <p:sp>
        <p:nvSpPr>
          <p:cNvPr id="4" name="Slide Number Placeholder 3"/>
          <p:cNvSpPr>
            <a:spLocks noGrp="1"/>
          </p:cNvSpPr>
          <p:nvPr>
            <p:ph type="sldNum" sz="quarter" idx="10"/>
          </p:nvPr>
        </p:nvSpPr>
        <p:spPr/>
        <p:txBody>
          <a:bodyPr/>
          <a:lstStyle/>
          <a:p>
            <a:fld id="{A6373ED6-D460-4E63-B97F-1DC6E39B015D}"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0293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7606450-50DB-40D3-A206-FE93C210995D}" type="datetimeFigureOut">
              <a:rPr lang="en-GB" smtClean="0"/>
              <a:t>18/06/2015</a:t>
            </a:fld>
            <a:endParaRPr lang="en-GB"/>
          </a:p>
        </p:txBody>
      </p:sp>
      <p:sp>
        <p:nvSpPr>
          <p:cNvPr id="17" name="Footer Placeholder 16"/>
          <p:cNvSpPr>
            <a:spLocks noGrp="1"/>
          </p:cNvSpPr>
          <p:nvPr>
            <p:ph type="ftr" sz="quarter" idx="11"/>
          </p:nvPr>
        </p:nvSpPr>
        <p:spPr>
          <a:xfrm>
            <a:off x="2898648" y="6355080"/>
            <a:ext cx="3474720" cy="365760"/>
          </a:xfrm>
        </p:spPr>
        <p:txBody>
          <a:bodyPr/>
          <a:lstStyle/>
          <a:p>
            <a:endParaRPr lang="en-GB"/>
          </a:p>
        </p:txBody>
      </p:sp>
      <p:sp>
        <p:nvSpPr>
          <p:cNvPr id="29" name="Slide Number Placeholder 28"/>
          <p:cNvSpPr>
            <a:spLocks noGrp="1"/>
          </p:cNvSpPr>
          <p:nvPr>
            <p:ph type="sldNum" sz="quarter" idx="12"/>
          </p:nvPr>
        </p:nvSpPr>
        <p:spPr>
          <a:xfrm>
            <a:off x="1216152" y="6355080"/>
            <a:ext cx="1219200" cy="365760"/>
          </a:xfrm>
        </p:spPr>
        <p:txBody>
          <a:bodyPr/>
          <a:lstStyle/>
          <a:p>
            <a:fld id="{2D043552-13E2-4B52-914B-4F9DDE2A38E0}" type="slidenum">
              <a:rPr lang="en-GB" smtClean="0"/>
              <a:t>‹#›</a:t>
            </a:fld>
            <a:endParaRPr lang="en-GB"/>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606450-50DB-40D3-A206-FE93C210995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3552-13E2-4B52-914B-4F9DDE2A38E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606450-50DB-40D3-A206-FE93C210995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3552-13E2-4B52-914B-4F9DDE2A38E0}" type="slidenum">
              <a:rPr lang="en-GB" smtClean="0"/>
              <a:t>‹#›</a:t>
            </a:fld>
            <a:endParaRPr lang="en-GB"/>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Health Sciences_(WHITE).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9748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smtClean="0"/>
              <a:t>Click to edit Master subtitle style</a:t>
            </a:r>
            <a:endParaRPr lang="en-GB" noProof="0" smtClean="0"/>
          </a:p>
        </p:txBody>
      </p:sp>
      <p:sp>
        <p:nvSpPr>
          <p:cNvPr id="8"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fld id="{754CBA44-B2A5-40FB-AED4-1E2FE016DB49}"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558356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4561EA05-B320-41A9-8742-540E4D1FCE04}"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82515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ADFA5EB3-6568-49D9-BB82-9EC36BD5194A}"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677600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6DB6C8AE-9DBF-49D2-A625-B566940F804D}"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4869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fld id="{D333194F-A607-4E85-9835-62BD72105AE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769139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fld id="{74CFC34B-E23A-4E79-9551-E672E9A999E4}"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22422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fld id="{3EF0C97F-BEF3-4EAF-A11A-7761A6E79A1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56319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76FFA835-9B49-43A2-A63B-14BDE51509C2}"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68219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7606450-50DB-40D3-A206-FE93C210995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3552-13E2-4B52-914B-4F9DDE2A38E0}" type="slidenum">
              <a:rPr lang="en-GB" smtClean="0"/>
              <a:t>‹#›</a:t>
            </a:fld>
            <a:endParaRPr lang="en-GB"/>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4FEEA721-0E7D-4CA8-BFE9-22C32127BE90}"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25086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4BECC6F2-53BA-448E-A8BC-4A90C2C20FDB}"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91661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E18B6E52-004F-4D89-A866-B048DAB119AF}"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42342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fld id="{E1D7E34C-05C7-4743-A0E5-B63DBA581D45}"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32597526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fld id="{FFD56171-DF87-4EB1-BC94-C3229228E07B}" type="slidenum">
              <a:rPr lang="en-GB">
                <a:solidFill>
                  <a:srgbClr val="323D43"/>
                </a:solidFill>
              </a:rPr>
              <a:pPr/>
              <a:t>‹#›</a:t>
            </a:fld>
            <a:endParaRPr lang="en-GB">
              <a:solidFill>
                <a:srgbClr val="323D43"/>
              </a:solidFill>
            </a:endParaRPr>
          </a:p>
        </p:txBody>
      </p:sp>
    </p:spTree>
    <p:extLst>
      <p:ext uri="{BB962C8B-B14F-4D97-AF65-F5344CB8AC3E}">
        <p14:creationId xmlns:p14="http://schemas.microsoft.com/office/powerpoint/2010/main" val="142105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7606450-50DB-40D3-A206-FE93C210995D}" type="datetimeFigureOut">
              <a:rPr lang="en-GB" smtClean="0"/>
              <a:t>18/06/2015</a:t>
            </a:fld>
            <a:endParaRPr lang="en-GB"/>
          </a:p>
        </p:txBody>
      </p:sp>
      <p:sp>
        <p:nvSpPr>
          <p:cNvPr id="5" name="Footer Placeholder 4"/>
          <p:cNvSpPr>
            <a:spLocks noGrp="1"/>
          </p:cNvSpPr>
          <p:nvPr>
            <p:ph type="ftr" sz="quarter" idx="11"/>
          </p:nvPr>
        </p:nvSpPr>
        <p:spPr>
          <a:xfrm>
            <a:off x="2898648" y="6355080"/>
            <a:ext cx="3474720" cy="365760"/>
          </a:xfrm>
        </p:spPr>
        <p:txBody>
          <a:bodyPr/>
          <a:lstStyle/>
          <a:p>
            <a:endParaRPr lang="en-GB"/>
          </a:p>
        </p:txBody>
      </p:sp>
      <p:sp>
        <p:nvSpPr>
          <p:cNvPr id="6" name="Slide Number Placeholder 5"/>
          <p:cNvSpPr>
            <a:spLocks noGrp="1"/>
          </p:cNvSpPr>
          <p:nvPr>
            <p:ph type="sldNum" sz="quarter" idx="12"/>
          </p:nvPr>
        </p:nvSpPr>
        <p:spPr>
          <a:xfrm>
            <a:off x="1069848" y="6355080"/>
            <a:ext cx="1520952" cy="365760"/>
          </a:xfrm>
        </p:spPr>
        <p:txBody>
          <a:bodyPr/>
          <a:lstStyle/>
          <a:p>
            <a:fld id="{2D043552-13E2-4B52-914B-4F9DDE2A38E0}" type="slidenum">
              <a:rPr lang="en-GB" smtClean="0"/>
              <a:t>‹#›</a:t>
            </a:fld>
            <a:endParaRPr lang="en-GB"/>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606450-50DB-40D3-A206-FE93C210995D}" type="datetimeFigureOut">
              <a:rPr lang="en-GB" smtClean="0"/>
              <a:t>18/06/2015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43552-13E2-4B52-914B-4F9DDE2A38E0}" type="slidenum">
              <a:rPr lang="en-GB" smtClean="0"/>
              <a:t>‹#›</a:t>
            </a:fld>
            <a:endParaRPr lang="en-GB"/>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7606450-50DB-40D3-A206-FE93C210995D}" type="datetimeFigureOut">
              <a:rPr lang="en-GB" smtClean="0"/>
              <a:t>18/06/2015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043552-13E2-4B52-914B-4F9DDE2A38E0}" type="slidenum">
              <a:rPr lang="en-GB" smtClean="0"/>
              <a:t>‹#›</a:t>
            </a:fld>
            <a:endParaRPr lang="en-GB"/>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606450-50DB-40D3-A206-FE93C210995D}" type="datetimeFigureOut">
              <a:rPr lang="en-GB" smtClean="0"/>
              <a:t>18/06/2015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043552-13E2-4B52-914B-4F9DDE2A38E0}" type="slidenum">
              <a:rPr lang="en-GB" smtClean="0"/>
              <a:t>‹#›</a:t>
            </a:fld>
            <a:endParaRPr lang="en-GB"/>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06450-50DB-40D3-A206-FE93C210995D}" type="datetimeFigureOut">
              <a:rPr lang="en-GB" smtClean="0"/>
              <a:t>18/06/2015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043552-13E2-4B52-914B-4F9DDE2A38E0}" type="slidenum">
              <a:rPr lang="en-GB" smtClean="0"/>
              <a:t>‹#›</a:t>
            </a:fld>
            <a:endParaRPr lang="en-GB"/>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606450-50DB-40D3-A206-FE93C210995D}" type="datetimeFigureOut">
              <a:rPr lang="en-GB" smtClean="0"/>
              <a:t>18/06/2015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43552-13E2-4B52-914B-4F9DDE2A38E0}"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606450-50DB-40D3-A206-FE93C210995D}" type="datetimeFigureOut">
              <a:rPr lang="en-GB" smtClean="0"/>
              <a:t>18/06/2015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043552-13E2-4B52-914B-4F9DDE2A38E0}" type="slidenum">
              <a:rPr lang="en-GB" smtClean="0"/>
              <a:t>‹#›</a:t>
            </a:fld>
            <a:endParaRPr lang="en-GB"/>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7606450-50DB-40D3-A206-FE93C210995D}" type="datetimeFigureOut">
              <a:rPr lang="en-GB" smtClean="0"/>
              <a:t>18/06/2015</a:t>
            </a:fld>
            <a:endParaRPr lang="en-GB"/>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2D043552-13E2-4B52-914B-4F9DDE2A38E0}" type="slidenum">
              <a:rPr lang="en-GB" smtClean="0"/>
              <a:t>‹#›</a:t>
            </a:fld>
            <a:endParaRPr lang="en-GB"/>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1675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w="9525">
            <a:noFill/>
            <a:miter lim="800000"/>
            <a:headEnd/>
            <a:tailEnd/>
          </a:ln>
        </p:spPr>
        <p:txBody>
          <a:bodyPr wrap="none" anchor="ctr"/>
          <a:lstStyle/>
          <a:p>
            <a:pPr algn="ctr" eaLnBrk="0" fontAlgn="base" hangingPunct="0">
              <a:spcBef>
                <a:spcPct val="0"/>
              </a:spcBef>
              <a:spcAft>
                <a:spcPct val="0"/>
              </a:spcAft>
            </a:pPr>
            <a:endParaRPr lang="en-US" sz="2400">
              <a:solidFill>
                <a:srgbClr val="323D43"/>
              </a:solidFill>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w="9525">
            <a:noFill/>
            <a:miter lim="800000"/>
            <a:headEnd/>
            <a:tailEnd/>
          </a:ln>
        </p:spPr>
        <p:txBody>
          <a:bodyPr wrap="none" anchor="ctr"/>
          <a:lstStyle/>
          <a:p>
            <a:pPr algn="ctr" eaLnBrk="0" fontAlgn="base" hangingPunct="0">
              <a:spcBef>
                <a:spcPct val="0"/>
              </a:spcBef>
              <a:spcAft>
                <a:spcPct val="0"/>
              </a:spcAft>
            </a:pPr>
            <a:endParaRPr lang="en-US" sz="1200">
              <a:solidFill>
                <a:srgbClr val="323D43"/>
              </a:solidFill>
              <a:latin typeface="Lucida Sans"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eaLnBrk="0" fontAlgn="base" hangingPunct="0">
              <a:spcBef>
                <a:spcPct val="0"/>
              </a:spcBef>
              <a:spcAft>
                <a:spcPct val="0"/>
              </a:spcAft>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eaLnBrk="0" fontAlgn="base" hangingPunct="0">
              <a:spcBef>
                <a:spcPct val="0"/>
              </a:spcBef>
              <a:spcAft>
                <a:spcPct val="0"/>
              </a:spcAft>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pPr eaLnBrk="0" fontAlgn="base" hangingPunct="0">
              <a:spcBef>
                <a:spcPct val="0"/>
              </a:spcBef>
              <a:spcAft>
                <a:spcPct val="0"/>
              </a:spcAft>
            </a:pPr>
            <a:fld id="{6FCE1B41-B0AA-43F3-884D-B37C5F5413BC}" type="slidenum">
              <a:rPr lang="en-GB">
                <a:solidFill>
                  <a:srgbClr val="323D43"/>
                </a:solidFill>
              </a:rPr>
              <a:pPr eaLnBrk="0" fontAlgn="base" hangingPunct="0">
                <a:spcBef>
                  <a:spcPct val="0"/>
                </a:spcBef>
                <a:spcAft>
                  <a:spcPct val="0"/>
                </a:spcAft>
              </a:pPr>
              <a:t>‹#›</a:t>
            </a:fld>
            <a:endParaRPr lang="en-GB">
              <a:solidFill>
                <a:srgbClr val="323D43"/>
              </a:solidFill>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Health Sciences_(CMYK).eps"/>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4800" y="381000"/>
            <a:ext cx="1739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6549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4" name="TextBox 3"/>
          <p:cNvSpPr txBox="1"/>
          <p:nvPr/>
        </p:nvSpPr>
        <p:spPr>
          <a:xfrm>
            <a:off x="395536" y="1412776"/>
            <a:ext cx="8208912" cy="3180358"/>
          </a:xfrm>
          <a:prstGeom prst="rect">
            <a:avLst/>
          </a:prstGeom>
          <a:noFill/>
        </p:spPr>
        <p:txBody>
          <a:bodyPr wrap="square" rtlCol="0">
            <a:spAutoFit/>
          </a:bodyPr>
          <a:lstStyle/>
          <a:p>
            <a:pPr>
              <a:lnSpc>
                <a:spcPct val="115000"/>
              </a:lnSpc>
              <a:spcAft>
                <a:spcPts val="1000"/>
              </a:spcAft>
            </a:pPr>
            <a:r>
              <a:rPr lang="en-GB" sz="3200" b="1" dirty="0">
                <a:solidFill>
                  <a:schemeClr val="bg1"/>
                </a:solidFill>
                <a:latin typeface="Calibri"/>
                <a:ea typeface="SimSun"/>
                <a:cs typeface="Arial"/>
              </a:rPr>
              <a:t>Priorities for self-management of long-term conditions in England: a qualitative </a:t>
            </a:r>
            <a:r>
              <a:rPr lang="en-GB" sz="3200" b="1" dirty="0" smtClean="0">
                <a:solidFill>
                  <a:schemeClr val="bg1"/>
                </a:solidFill>
                <a:latin typeface="Calibri"/>
                <a:ea typeface="SimSun"/>
                <a:cs typeface="Arial"/>
              </a:rPr>
              <a:t>investigation </a:t>
            </a:r>
            <a:r>
              <a:rPr lang="en-GB" sz="3200" b="1" dirty="0">
                <a:solidFill>
                  <a:schemeClr val="bg1"/>
                </a:solidFill>
                <a:latin typeface="Calibri"/>
                <a:ea typeface="SimSun"/>
                <a:cs typeface="Arial"/>
              </a:rPr>
              <a:t>of commissioners' </a:t>
            </a:r>
            <a:r>
              <a:rPr lang="en-GB" sz="3200" b="1" dirty="0" smtClean="0">
                <a:solidFill>
                  <a:schemeClr val="bg1"/>
                </a:solidFill>
                <a:latin typeface="Calibri"/>
                <a:ea typeface="SimSun"/>
                <a:cs typeface="Arial"/>
              </a:rPr>
              <a:t>views</a:t>
            </a:r>
          </a:p>
          <a:p>
            <a:pPr>
              <a:lnSpc>
                <a:spcPct val="115000"/>
              </a:lnSpc>
              <a:spcAft>
                <a:spcPts val="1000"/>
              </a:spcAft>
            </a:pPr>
            <a:endParaRPr lang="en-GB" sz="3200" b="1" dirty="0">
              <a:solidFill>
                <a:schemeClr val="bg1"/>
              </a:solidFill>
              <a:effectLst/>
              <a:latin typeface="Calibri"/>
              <a:ea typeface="SimSun"/>
              <a:cs typeface="Arial"/>
            </a:endParaRPr>
          </a:p>
          <a:p>
            <a:pPr>
              <a:lnSpc>
                <a:spcPct val="115000"/>
              </a:lnSpc>
              <a:spcAft>
                <a:spcPts val="1000"/>
              </a:spcAft>
            </a:pPr>
            <a:r>
              <a:rPr lang="en-GB" sz="3200" dirty="0" smtClean="0">
                <a:solidFill>
                  <a:schemeClr val="bg1"/>
                </a:solidFill>
                <a:latin typeface="Calibri"/>
                <a:ea typeface="SimSun"/>
                <a:cs typeface="Arial"/>
              </a:rPr>
              <a:t>Dr Emma Boger, University of Southampton</a:t>
            </a:r>
            <a:endParaRPr lang="en-GB" sz="3200" b="1" dirty="0" smtClean="0">
              <a:solidFill>
                <a:schemeClr val="bg1"/>
              </a:solidFill>
              <a:latin typeface="Calibri"/>
              <a:ea typeface="SimSun"/>
              <a:cs typeface="Arial"/>
            </a:endParaRPr>
          </a:p>
        </p:txBody>
      </p:sp>
    </p:spTree>
    <p:extLst>
      <p:ext uri="{BB962C8B-B14F-4D97-AF65-F5344CB8AC3E}">
        <p14:creationId xmlns:p14="http://schemas.microsoft.com/office/powerpoint/2010/main" val="2638289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107504" y="1412776"/>
            <a:ext cx="7992888" cy="830997"/>
          </a:xfrm>
          <a:prstGeom prst="rect">
            <a:avLst/>
          </a:prstGeom>
          <a:noFill/>
        </p:spPr>
        <p:txBody>
          <a:bodyPr wrap="square" rtlCol="0">
            <a:spAutoFit/>
          </a:bodyPr>
          <a:lstStyle/>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
        <p:nvSpPr>
          <p:cNvPr id="3" name="TextBox 2"/>
          <p:cNvSpPr txBox="1"/>
          <p:nvPr/>
        </p:nvSpPr>
        <p:spPr>
          <a:xfrm>
            <a:off x="395536" y="1196752"/>
            <a:ext cx="8352928" cy="4154984"/>
          </a:xfrm>
          <a:prstGeom prst="rect">
            <a:avLst/>
          </a:prstGeom>
          <a:noFill/>
        </p:spPr>
        <p:txBody>
          <a:bodyPr wrap="square" rtlCol="0">
            <a:spAutoFit/>
          </a:bodyPr>
          <a:lstStyle/>
          <a:p>
            <a:r>
              <a:rPr lang="en-GB" sz="2400" b="1" dirty="0" smtClean="0">
                <a:solidFill>
                  <a:schemeClr val="bg1"/>
                </a:solidFill>
                <a:latin typeface="Calibri" panose="020F0502020204030204" pitchFamily="34" charset="0"/>
              </a:rPr>
              <a:t>Six core outcomes identified</a:t>
            </a:r>
          </a:p>
          <a:p>
            <a:endParaRPr lang="en-GB" sz="2400" b="1" dirty="0">
              <a:solidFill>
                <a:schemeClr val="bg1"/>
              </a:solidFill>
              <a:latin typeface="Calibri" panose="020F0502020204030204" pitchFamily="34" charset="0"/>
            </a:endParaRPr>
          </a:p>
          <a:p>
            <a:pPr lvl="0"/>
            <a:r>
              <a:rPr lang="en-GB" sz="2400" b="1" dirty="0" smtClean="0">
                <a:solidFill>
                  <a:srgbClr val="FFFFFF"/>
                </a:solidFill>
                <a:latin typeface="Calibri" panose="020F0502020204030204" pitchFamily="34" charset="0"/>
              </a:rPr>
              <a:t>Reduced </a:t>
            </a:r>
            <a:r>
              <a:rPr lang="en-GB" sz="2400" b="1" dirty="0">
                <a:solidFill>
                  <a:srgbClr val="FFFFFF"/>
                </a:solidFill>
                <a:latin typeface="Calibri" panose="020F0502020204030204" pitchFamily="34" charset="0"/>
              </a:rPr>
              <a:t>health care resource utilisation</a:t>
            </a:r>
          </a:p>
          <a:p>
            <a:r>
              <a:rPr lang="en-GB" sz="2400" b="1" dirty="0" smtClean="0">
                <a:solidFill>
                  <a:schemeClr val="bg1"/>
                </a:solidFill>
                <a:latin typeface="Calibri" panose="020F0502020204030204" pitchFamily="34" charset="0"/>
              </a:rPr>
              <a:t>Services that meet patient’s needs</a:t>
            </a:r>
          </a:p>
          <a:p>
            <a:pPr lvl="0"/>
            <a:endParaRPr lang="en-GB" sz="2400" b="1" dirty="0" smtClean="0">
              <a:solidFill>
                <a:srgbClr val="FFFFFF"/>
              </a:solidFill>
              <a:latin typeface="Calibri" panose="020F0502020204030204" pitchFamily="34" charset="0"/>
            </a:endParaRPr>
          </a:p>
          <a:p>
            <a:pPr lvl="0"/>
            <a:r>
              <a:rPr lang="en-GB" sz="2400" b="1" dirty="0" smtClean="0">
                <a:solidFill>
                  <a:srgbClr val="FFFFFF"/>
                </a:solidFill>
                <a:latin typeface="Calibri" panose="020F0502020204030204" pitchFamily="34" charset="0"/>
              </a:rPr>
              <a:t>Increased </a:t>
            </a:r>
            <a:r>
              <a:rPr lang="en-GB" sz="2400" b="1" dirty="0">
                <a:solidFill>
                  <a:srgbClr val="FFFFFF"/>
                </a:solidFill>
                <a:latin typeface="Calibri" panose="020F0502020204030204" pitchFamily="34" charset="0"/>
              </a:rPr>
              <a:t>condition knowledge</a:t>
            </a:r>
          </a:p>
          <a:p>
            <a:pPr lvl="0"/>
            <a:r>
              <a:rPr lang="en-GB" sz="2400" b="1" dirty="0" smtClean="0">
                <a:solidFill>
                  <a:srgbClr val="FFFFFF"/>
                </a:solidFill>
                <a:latin typeface="Calibri" panose="020F0502020204030204" pitchFamily="34" charset="0"/>
              </a:rPr>
              <a:t>Skilled </a:t>
            </a:r>
            <a:r>
              <a:rPr lang="en-GB" sz="2400" b="1" dirty="0">
                <a:solidFill>
                  <a:srgbClr val="FFFFFF"/>
                </a:solidFill>
                <a:latin typeface="Calibri" panose="020F0502020204030204" pitchFamily="34" charset="0"/>
              </a:rPr>
              <a:t>patients</a:t>
            </a:r>
          </a:p>
          <a:p>
            <a:pPr lvl="0"/>
            <a:r>
              <a:rPr lang="en-GB" sz="2400" b="1" dirty="0">
                <a:solidFill>
                  <a:srgbClr val="FFFFFF"/>
                </a:solidFill>
                <a:latin typeface="Calibri" panose="020F0502020204030204" pitchFamily="34" charset="0"/>
              </a:rPr>
              <a:t>Skilled Health </a:t>
            </a:r>
            <a:r>
              <a:rPr lang="en-GB" sz="2400" b="1" dirty="0" smtClean="0">
                <a:solidFill>
                  <a:srgbClr val="FFFFFF"/>
                </a:solidFill>
                <a:latin typeface="Calibri" panose="020F0502020204030204" pitchFamily="34" charset="0"/>
              </a:rPr>
              <a:t>professionals</a:t>
            </a:r>
          </a:p>
          <a:p>
            <a:pPr lvl="0"/>
            <a:r>
              <a:rPr lang="en-GB" sz="2400" b="1" dirty="0">
                <a:solidFill>
                  <a:srgbClr val="FFFFFF"/>
                </a:solidFill>
                <a:latin typeface="Calibri" panose="020F0502020204030204" pitchFamily="34" charset="0"/>
              </a:rPr>
              <a:t>Increased patient responsibility for health</a:t>
            </a:r>
          </a:p>
          <a:p>
            <a:pPr lvl="0"/>
            <a:endParaRPr lang="en-GB" sz="2400" b="1" dirty="0">
              <a:solidFill>
                <a:srgbClr val="FFFFFF"/>
              </a:solidFill>
              <a:latin typeface="Calibri" panose="020F0502020204030204" pitchFamily="34" charset="0"/>
            </a:endParaRPr>
          </a:p>
          <a:p>
            <a:endParaRPr lang="en-GB" sz="24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2502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107504" y="1412776"/>
            <a:ext cx="7992888" cy="830997"/>
          </a:xfrm>
          <a:prstGeom prst="rect">
            <a:avLst/>
          </a:prstGeom>
          <a:noFill/>
        </p:spPr>
        <p:txBody>
          <a:bodyPr wrap="square" rtlCol="0">
            <a:spAutoFit/>
          </a:bodyPr>
          <a:lstStyle/>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
        <p:nvSpPr>
          <p:cNvPr id="3" name="TextBox 2"/>
          <p:cNvSpPr txBox="1"/>
          <p:nvPr/>
        </p:nvSpPr>
        <p:spPr>
          <a:xfrm>
            <a:off x="395536" y="1196752"/>
            <a:ext cx="8352928" cy="5940088"/>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Reduced health care resource utilisation</a:t>
            </a:r>
          </a:p>
          <a:p>
            <a:endParaRPr lang="en-GB" sz="2000" b="1" dirty="0" smtClean="0">
              <a:solidFill>
                <a:srgbClr val="FFFFFF"/>
              </a:solidFill>
              <a:latin typeface="Calibri" panose="020F0502020204030204" pitchFamily="34" charset="0"/>
            </a:endParaRPr>
          </a:p>
          <a:p>
            <a:r>
              <a:rPr lang="en-GB" sz="2000" b="1" dirty="0" smtClean="0">
                <a:solidFill>
                  <a:srgbClr val="FFFFFF"/>
                </a:solidFill>
                <a:latin typeface="Calibri" panose="020F0502020204030204" pitchFamily="34" charset="0"/>
              </a:rPr>
              <a:t>‘</a:t>
            </a:r>
            <a:r>
              <a:rPr lang="en-GB" sz="2000" b="1" i="1" dirty="0">
                <a:solidFill>
                  <a:srgbClr val="FFFFFF"/>
                </a:solidFill>
                <a:latin typeface="Calibri" panose="020F0502020204030204" pitchFamily="34" charset="0"/>
              </a:rPr>
              <a:t>’we don’t have a limitless budget and it’s making sure that we target it appropriately’’ </a:t>
            </a:r>
            <a:endParaRPr lang="en-GB" sz="2000" b="1" i="1" dirty="0" smtClean="0">
              <a:solidFill>
                <a:srgbClr val="FFFFFF"/>
              </a:solidFill>
              <a:latin typeface="Calibri" panose="020F0502020204030204" pitchFamily="34" charset="0"/>
            </a:endParaRPr>
          </a:p>
          <a:p>
            <a:r>
              <a:rPr lang="en-GB" sz="2000" dirty="0" smtClean="0">
                <a:solidFill>
                  <a:srgbClr val="FFFFFF"/>
                </a:solidFill>
                <a:latin typeface="Calibri" panose="020F0502020204030204" pitchFamily="34" charset="0"/>
              </a:rPr>
              <a:t>(</a:t>
            </a:r>
            <a:r>
              <a:rPr lang="en-GB" sz="2000" dirty="0" err="1" smtClean="0">
                <a:solidFill>
                  <a:srgbClr val="FFFFFF"/>
                </a:solidFill>
                <a:latin typeface="Calibri" panose="020F0502020204030204" pitchFamily="34" charset="0"/>
              </a:rPr>
              <a:t>comm</a:t>
            </a:r>
            <a:r>
              <a:rPr lang="en-GB" sz="2000" dirty="0" smtClean="0">
                <a:solidFill>
                  <a:srgbClr val="FFFFFF"/>
                </a:solidFill>
                <a:latin typeface="Calibri" panose="020F0502020204030204" pitchFamily="34" charset="0"/>
              </a:rPr>
              <a:t> 02</a:t>
            </a:r>
            <a:r>
              <a:rPr lang="en-GB" sz="2000" dirty="0" smtClean="0">
                <a:solidFill>
                  <a:srgbClr val="FFFFFF"/>
                </a:solidFill>
                <a:latin typeface="Calibri" panose="020F0502020204030204" pitchFamily="34" charset="0"/>
              </a:rPr>
              <a:t>, CCG</a:t>
            </a:r>
            <a:r>
              <a:rPr lang="en-GB" sz="2000" dirty="0" smtClean="0">
                <a:solidFill>
                  <a:srgbClr val="FFFFFF"/>
                </a:solidFill>
                <a:latin typeface="Calibri" panose="020F0502020204030204" pitchFamily="34" charset="0"/>
              </a:rPr>
              <a:t>)</a:t>
            </a:r>
            <a:endParaRPr lang="en-GB" sz="2000" dirty="0" smtClean="0">
              <a:solidFill>
                <a:srgbClr val="FFFFFF"/>
              </a:solidFill>
              <a:latin typeface="Calibri" panose="020F0502020204030204" pitchFamily="34" charset="0"/>
            </a:endParaRPr>
          </a:p>
          <a:p>
            <a:endParaRPr lang="en-GB" sz="2000" b="1" dirty="0" smtClean="0">
              <a:solidFill>
                <a:srgbClr val="FFFFFF"/>
              </a:solidFill>
              <a:latin typeface="Calibri" panose="020F0502020204030204" pitchFamily="34" charset="0"/>
            </a:endParaRPr>
          </a:p>
          <a:p>
            <a:r>
              <a:rPr lang="en-GB" sz="2000" b="1" dirty="0">
                <a:solidFill>
                  <a:srgbClr val="FFFFFF"/>
                </a:solidFill>
                <a:latin typeface="Calibri" panose="020F0502020204030204" pitchFamily="34" charset="0"/>
              </a:rPr>
              <a:t>‘</a:t>
            </a:r>
            <a:r>
              <a:rPr lang="en-GB" sz="2000" b="1" i="1" dirty="0">
                <a:solidFill>
                  <a:srgbClr val="FFFFFF"/>
                </a:solidFill>
                <a:latin typeface="Calibri" panose="020F0502020204030204" pitchFamily="34" charset="0"/>
              </a:rPr>
              <a:t>’I believe that if we can get people to take a more proactive role in their care, that actually there will be a lot of efficiency savings for the health service’’. </a:t>
            </a:r>
            <a:r>
              <a:rPr lang="en-GB" sz="2000" dirty="0">
                <a:solidFill>
                  <a:srgbClr val="FFFFFF"/>
                </a:solidFill>
                <a:latin typeface="Calibri" panose="020F0502020204030204" pitchFamily="34" charset="0"/>
              </a:rPr>
              <a:t>(</a:t>
            </a:r>
            <a:r>
              <a:rPr lang="en-GB" sz="2000" dirty="0" err="1" smtClean="0">
                <a:solidFill>
                  <a:srgbClr val="FFFFFF"/>
                </a:solidFill>
                <a:latin typeface="Calibri" panose="020F0502020204030204" pitchFamily="34" charset="0"/>
              </a:rPr>
              <a:t>comm</a:t>
            </a:r>
            <a:r>
              <a:rPr lang="en-GB" sz="2000" dirty="0" smtClean="0">
                <a:solidFill>
                  <a:srgbClr val="FFFFFF"/>
                </a:solidFill>
                <a:latin typeface="Calibri" panose="020F0502020204030204" pitchFamily="34" charset="0"/>
              </a:rPr>
              <a:t> 21</a:t>
            </a:r>
            <a:r>
              <a:rPr lang="en-GB" sz="2000" dirty="0" smtClean="0">
                <a:solidFill>
                  <a:srgbClr val="FFFFFF"/>
                </a:solidFill>
                <a:latin typeface="Calibri" panose="020F0502020204030204" pitchFamily="34" charset="0"/>
              </a:rPr>
              <a:t>, CCG</a:t>
            </a:r>
            <a:r>
              <a:rPr lang="en-GB" sz="2000" dirty="0" smtClean="0">
                <a:solidFill>
                  <a:srgbClr val="FFFFFF"/>
                </a:solidFill>
                <a:latin typeface="Calibri" panose="020F0502020204030204" pitchFamily="34" charset="0"/>
              </a:rPr>
              <a:t>)</a:t>
            </a:r>
            <a:endParaRPr lang="en-GB" sz="2000" dirty="0" smtClean="0">
              <a:solidFill>
                <a:srgbClr val="FFFFFF"/>
              </a:solidFill>
              <a:latin typeface="Calibri" panose="020F0502020204030204" pitchFamily="34" charset="0"/>
            </a:endParaRPr>
          </a:p>
          <a:p>
            <a:endParaRPr lang="en-GB" sz="2000" b="1" dirty="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 the economic impact looking at the emergency admission rate, bed days, </a:t>
            </a:r>
            <a:r>
              <a:rPr lang="en-GB" sz="2000" b="1" dirty="0" smtClean="0">
                <a:solidFill>
                  <a:srgbClr val="FFFFFF"/>
                </a:solidFill>
                <a:latin typeface="Calibri" panose="020F0502020204030204" pitchFamily="34" charset="0"/>
              </a:rPr>
              <a:t>[impact on] </a:t>
            </a:r>
            <a:r>
              <a:rPr lang="en-GB" sz="2000" b="1" i="1" dirty="0" smtClean="0">
                <a:solidFill>
                  <a:srgbClr val="FFFFFF"/>
                </a:solidFill>
                <a:latin typeface="Calibri" panose="020F0502020204030204" pitchFamily="34" charset="0"/>
              </a:rPr>
              <a:t>ambulatory </a:t>
            </a:r>
            <a:r>
              <a:rPr lang="en-GB" sz="2000" b="1" i="1" dirty="0">
                <a:solidFill>
                  <a:srgbClr val="FFFFFF"/>
                </a:solidFill>
                <a:latin typeface="Calibri" panose="020F0502020204030204" pitchFamily="34" charset="0"/>
              </a:rPr>
              <a:t>care services, emergency admissions, emergency readmissions, rehabilitation, residential </a:t>
            </a:r>
            <a:r>
              <a:rPr lang="en-GB" sz="2000" b="1" i="1" dirty="0" smtClean="0">
                <a:solidFill>
                  <a:srgbClr val="FFFFFF"/>
                </a:solidFill>
                <a:latin typeface="Calibri" panose="020F0502020204030204" pitchFamily="34" charset="0"/>
              </a:rPr>
              <a:t>home…..’’ </a:t>
            </a:r>
            <a:endParaRPr lang="en-GB" sz="2000" b="1" i="1" dirty="0" smtClean="0">
              <a:solidFill>
                <a:srgbClr val="FFFFFF"/>
              </a:solidFill>
              <a:latin typeface="Calibri" panose="020F0502020204030204" pitchFamily="34" charset="0"/>
            </a:endParaRPr>
          </a:p>
          <a:p>
            <a:r>
              <a:rPr lang="en-GB" sz="2000" dirty="0" smtClean="0">
                <a:solidFill>
                  <a:srgbClr val="FFFFFF"/>
                </a:solidFill>
                <a:latin typeface="Calibri" panose="020F0502020204030204" pitchFamily="34" charset="0"/>
              </a:rPr>
              <a:t>(</a:t>
            </a:r>
            <a:r>
              <a:rPr lang="en-GB" sz="2000" dirty="0" err="1" smtClean="0">
                <a:solidFill>
                  <a:srgbClr val="FFFFFF"/>
                </a:solidFill>
                <a:latin typeface="Calibri" panose="020F0502020204030204" pitchFamily="34" charset="0"/>
              </a:rPr>
              <a:t>comm</a:t>
            </a:r>
            <a:r>
              <a:rPr lang="en-GB" sz="2000" dirty="0" smtClean="0">
                <a:solidFill>
                  <a:srgbClr val="FFFFFF"/>
                </a:solidFill>
                <a:latin typeface="Calibri" panose="020F0502020204030204" pitchFamily="34" charset="0"/>
              </a:rPr>
              <a:t> 11, NHS England national)</a:t>
            </a:r>
            <a:endParaRPr lang="en-GB" sz="2000" dirty="0" smtClean="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a:p>
            <a:endParaRPr lang="en-GB" sz="2400" b="1" dirty="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391474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12776"/>
            <a:ext cx="7992888" cy="830997"/>
          </a:xfrm>
          <a:prstGeom prst="rect">
            <a:avLst/>
          </a:prstGeom>
          <a:noFill/>
        </p:spPr>
        <p:txBody>
          <a:bodyPr wrap="square" rtlCol="0">
            <a:spAutoFit/>
          </a:bodyPr>
          <a:lstStyle/>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
        <p:nvSpPr>
          <p:cNvPr id="3" name="TextBox 2"/>
          <p:cNvSpPr txBox="1"/>
          <p:nvPr/>
        </p:nvSpPr>
        <p:spPr>
          <a:xfrm>
            <a:off x="395536" y="1196752"/>
            <a:ext cx="8352928" cy="5447645"/>
          </a:xfrm>
          <a:prstGeom prst="rect">
            <a:avLst/>
          </a:prstGeom>
          <a:noFill/>
        </p:spPr>
        <p:txBody>
          <a:bodyPr wrap="square" rtlCol="0">
            <a:spAutoFit/>
          </a:bodyPr>
          <a:lstStyle/>
          <a:p>
            <a:r>
              <a:rPr lang="en-GB" sz="2400" b="1" dirty="0">
                <a:solidFill>
                  <a:srgbClr val="FFFFFF"/>
                </a:solidFill>
                <a:latin typeface="Calibri" panose="020F0502020204030204" pitchFamily="34" charset="0"/>
              </a:rPr>
              <a:t>Services that meet patient’s needs</a:t>
            </a:r>
          </a:p>
          <a:p>
            <a:endParaRPr lang="en-GB" sz="2400" b="1" dirty="0">
              <a:solidFill>
                <a:srgbClr val="FFFFFF"/>
              </a:solidFill>
              <a:latin typeface="Calibri" panose="020F0502020204030204" pitchFamily="34" charset="0"/>
            </a:endParaRPr>
          </a:p>
          <a:p>
            <a:r>
              <a:rPr lang="en-GB" sz="2000" b="1" i="1" dirty="0" smtClean="0">
                <a:solidFill>
                  <a:srgbClr val="FFFFFF"/>
                </a:solidFill>
                <a:latin typeface="Calibri" panose="020F0502020204030204" pitchFamily="34" charset="0"/>
              </a:rPr>
              <a:t>‘</a:t>
            </a:r>
            <a:r>
              <a:rPr lang="en-GB" sz="2000" b="1" i="1" dirty="0">
                <a:solidFill>
                  <a:srgbClr val="FFFFFF"/>
                </a:solidFill>
                <a:latin typeface="Calibri" panose="020F0502020204030204" pitchFamily="34" charset="0"/>
              </a:rPr>
              <a:t>’Quality is defined as having three components; safe, effective care which provides positive patient </a:t>
            </a:r>
            <a:r>
              <a:rPr lang="en-GB" sz="2000" b="1" i="1" dirty="0" smtClean="0">
                <a:solidFill>
                  <a:srgbClr val="FFFFFF"/>
                </a:solidFill>
                <a:latin typeface="Calibri" panose="020F0502020204030204" pitchFamily="34" charset="0"/>
              </a:rPr>
              <a:t>experience and meets needs’’. </a:t>
            </a:r>
            <a:endParaRPr lang="en-GB" sz="2000" b="1" i="1" dirty="0" smtClean="0">
              <a:solidFill>
                <a:srgbClr val="FFFFFF"/>
              </a:solidFill>
              <a:latin typeface="Calibri" panose="020F0502020204030204" pitchFamily="34" charset="0"/>
            </a:endParaRPr>
          </a:p>
          <a:p>
            <a:r>
              <a:rPr lang="en-GB" sz="2000" dirty="0" smtClean="0">
                <a:solidFill>
                  <a:srgbClr val="FFFFFF"/>
                </a:solidFill>
                <a:latin typeface="Calibri" panose="020F0502020204030204" pitchFamily="34" charset="0"/>
              </a:rPr>
              <a:t>(</a:t>
            </a:r>
            <a:r>
              <a:rPr lang="en-GB" sz="2000" dirty="0" err="1" smtClean="0">
                <a:solidFill>
                  <a:srgbClr val="FFFFFF"/>
                </a:solidFill>
                <a:latin typeface="Calibri" panose="020F0502020204030204" pitchFamily="34" charset="0"/>
              </a:rPr>
              <a:t>comm</a:t>
            </a:r>
            <a:r>
              <a:rPr lang="en-GB" sz="2000" dirty="0" smtClean="0">
                <a:solidFill>
                  <a:srgbClr val="FFFFFF"/>
                </a:solidFill>
                <a:latin typeface="Calibri" panose="020F0502020204030204" pitchFamily="34" charset="0"/>
              </a:rPr>
              <a:t> 11</a:t>
            </a:r>
            <a:r>
              <a:rPr lang="en-GB" sz="2000" dirty="0" smtClean="0">
                <a:solidFill>
                  <a:srgbClr val="FFFFFF"/>
                </a:solidFill>
                <a:latin typeface="Calibri" panose="020F0502020204030204" pitchFamily="34" charset="0"/>
              </a:rPr>
              <a:t>, NHS England National</a:t>
            </a:r>
            <a:r>
              <a:rPr lang="en-GB" sz="2000" dirty="0" smtClean="0">
                <a:solidFill>
                  <a:srgbClr val="FFFFFF"/>
                </a:solidFill>
                <a:latin typeface="Calibri" panose="020F0502020204030204" pitchFamily="34" charset="0"/>
              </a:rPr>
              <a:t>)</a:t>
            </a:r>
            <a:endParaRPr lang="en-GB" sz="2000" dirty="0" smtClean="0">
              <a:solidFill>
                <a:srgbClr val="FFFFFF"/>
              </a:solidFill>
              <a:latin typeface="Calibri" panose="020F0502020204030204" pitchFamily="34" charset="0"/>
            </a:endParaRPr>
          </a:p>
          <a:p>
            <a:endParaRPr lang="en-GB" sz="2000" b="1" dirty="0" smtClean="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‘’people seek their treatment from GPs primarily, whereas I think if it was more patient driven and people were more in charge of their own care, they would look to more varied treatment and community care </a:t>
            </a:r>
            <a:r>
              <a:rPr lang="en-GB" sz="2000" b="1" i="1" dirty="0" smtClean="0">
                <a:solidFill>
                  <a:srgbClr val="FFFFFF"/>
                </a:solidFill>
                <a:latin typeface="Calibri" panose="020F0502020204030204" pitchFamily="34" charset="0"/>
              </a:rPr>
              <a:t>providers... </a:t>
            </a:r>
            <a:r>
              <a:rPr lang="en-GB" sz="2000" b="1" i="1" dirty="0">
                <a:solidFill>
                  <a:srgbClr val="FFFFFF"/>
                </a:solidFill>
                <a:latin typeface="Calibri" panose="020F0502020204030204" pitchFamily="34" charset="0"/>
              </a:rPr>
              <a:t>If you wanted to go to a self-help group or you wanted to go to an exercise class, all these things are going to be more likely to be provided in community settings rather than in the GP </a:t>
            </a:r>
            <a:r>
              <a:rPr lang="en-GB" sz="2000" b="1" i="1" dirty="0" smtClean="0">
                <a:solidFill>
                  <a:srgbClr val="FFFFFF"/>
                </a:solidFill>
                <a:latin typeface="Calibri" panose="020F0502020204030204" pitchFamily="34" charset="0"/>
              </a:rPr>
              <a:t>surgery…’’ </a:t>
            </a:r>
            <a:r>
              <a:rPr lang="en-GB" sz="2000" dirty="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09, CSU) </a:t>
            </a:r>
            <a:endParaRPr lang="en-GB" sz="2000" dirty="0" smtClean="0">
              <a:solidFill>
                <a:srgbClr val="FFFFFF"/>
              </a:solidFill>
              <a:latin typeface="Calibri" panose="020F0502020204030204" pitchFamily="34" charset="0"/>
            </a:endParaRPr>
          </a:p>
          <a:p>
            <a:endParaRPr lang="en-GB" sz="2000" b="1" dirty="0" smtClean="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‘’Well because of the personalisation </a:t>
            </a:r>
            <a:r>
              <a:rPr lang="en-GB" sz="2000" b="1" dirty="0" smtClean="0">
                <a:solidFill>
                  <a:srgbClr val="FFFFFF"/>
                </a:solidFill>
                <a:latin typeface="Calibri" panose="020F0502020204030204" pitchFamily="34" charset="0"/>
              </a:rPr>
              <a:t>[agenda] </a:t>
            </a:r>
            <a:r>
              <a:rPr lang="en-GB" sz="2000" b="1" i="1" dirty="0" smtClean="0">
                <a:solidFill>
                  <a:srgbClr val="FFFFFF"/>
                </a:solidFill>
                <a:latin typeface="Calibri" panose="020F0502020204030204" pitchFamily="34" charset="0"/>
              </a:rPr>
              <a:t>now </a:t>
            </a:r>
            <a:r>
              <a:rPr lang="en-GB" sz="2000" b="1" i="1" dirty="0">
                <a:solidFill>
                  <a:srgbClr val="FFFFFF"/>
                </a:solidFill>
                <a:latin typeface="Calibri" panose="020F0502020204030204" pitchFamily="34" charset="0"/>
              </a:rPr>
              <a:t>outcomes are difficult to measure because they’re personalised.  So if somebody says, “I want to go fishing,” well how do you measure that </a:t>
            </a:r>
            <a:r>
              <a:rPr lang="en-GB" sz="2000" b="1" dirty="0">
                <a:solidFill>
                  <a:srgbClr val="FFFFFF"/>
                </a:solidFill>
                <a:latin typeface="Calibri" panose="020F0502020204030204" pitchFamily="34" charset="0"/>
              </a:rPr>
              <a:t>[or] </a:t>
            </a:r>
            <a:r>
              <a:rPr lang="en-GB" sz="2000" b="1" i="1" dirty="0">
                <a:solidFill>
                  <a:srgbClr val="FFFFFF"/>
                </a:solidFill>
                <a:latin typeface="Calibri" panose="020F0502020204030204" pitchFamily="34" charset="0"/>
              </a:rPr>
              <a:t>if somebody wants to start knitting?  You can’t’’. </a:t>
            </a:r>
            <a:r>
              <a:rPr lang="en-GB" sz="2000" dirty="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10, CSU )</a:t>
            </a:r>
            <a:endParaRPr lang="en-GB" sz="2000"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3914747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107504" y="1412776"/>
            <a:ext cx="7992888" cy="830997"/>
          </a:xfrm>
          <a:prstGeom prst="rect">
            <a:avLst/>
          </a:prstGeom>
          <a:noFill/>
        </p:spPr>
        <p:txBody>
          <a:bodyPr wrap="square" rtlCol="0">
            <a:spAutoFit/>
          </a:bodyPr>
          <a:lstStyle/>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
        <p:nvSpPr>
          <p:cNvPr id="3" name="TextBox 2"/>
          <p:cNvSpPr txBox="1"/>
          <p:nvPr/>
        </p:nvSpPr>
        <p:spPr>
          <a:xfrm>
            <a:off x="395536" y="1196752"/>
            <a:ext cx="8352928" cy="4585871"/>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Increased condition knowledge</a:t>
            </a:r>
          </a:p>
          <a:p>
            <a:endParaRPr lang="en-GB" sz="2400" b="1" dirty="0">
              <a:solidFill>
                <a:srgbClr val="FFFFFF"/>
              </a:solidFill>
              <a:latin typeface="Calibri" panose="020F0502020204030204" pitchFamily="34" charset="0"/>
            </a:endParaRPr>
          </a:p>
          <a:p>
            <a:r>
              <a:rPr lang="en-GB" sz="2000" b="1" i="1" dirty="0" smtClean="0">
                <a:solidFill>
                  <a:srgbClr val="FFFFFF"/>
                </a:solidFill>
                <a:latin typeface="Calibri" panose="020F0502020204030204" pitchFamily="34" charset="0"/>
              </a:rPr>
              <a:t>‘’[</a:t>
            </a:r>
            <a:r>
              <a:rPr lang="en-GB" sz="2000" b="1" dirty="0" smtClean="0">
                <a:solidFill>
                  <a:srgbClr val="FFFFFF"/>
                </a:solidFill>
                <a:latin typeface="Calibri" panose="020F0502020204030204" pitchFamily="34" charset="0"/>
              </a:rPr>
              <a:t>good </a:t>
            </a:r>
            <a:r>
              <a:rPr lang="en-GB" sz="2000" b="1" dirty="0" err="1" smtClean="0">
                <a:solidFill>
                  <a:srgbClr val="FFFFFF"/>
                </a:solidFill>
                <a:latin typeface="Calibri" panose="020F0502020204030204" pitchFamily="34" charset="0"/>
              </a:rPr>
              <a:t>SMers</a:t>
            </a:r>
            <a:r>
              <a:rPr lang="en-GB" sz="2000" b="1" dirty="0" smtClean="0">
                <a:solidFill>
                  <a:srgbClr val="FFFFFF"/>
                </a:solidFill>
                <a:latin typeface="Calibri" panose="020F0502020204030204" pitchFamily="34" charset="0"/>
              </a:rPr>
              <a:t>] </a:t>
            </a:r>
            <a:r>
              <a:rPr lang="en-GB" sz="2000" b="1" i="1" dirty="0" smtClean="0">
                <a:solidFill>
                  <a:srgbClr val="FFFFFF"/>
                </a:solidFill>
                <a:latin typeface="Calibri" panose="020F0502020204030204" pitchFamily="34" charset="0"/>
              </a:rPr>
              <a:t>are </a:t>
            </a:r>
            <a:r>
              <a:rPr lang="en-GB" sz="2000" b="1" i="1" dirty="0">
                <a:solidFill>
                  <a:srgbClr val="FFFFFF"/>
                </a:solidFill>
                <a:latin typeface="Calibri" panose="020F0502020204030204" pitchFamily="34" charset="0"/>
              </a:rPr>
              <a:t>knowledgeable around a range of different areas, not just about the disease but about the service, about medication, about a span of, if you like, technical things. </a:t>
            </a:r>
            <a:r>
              <a:rPr lang="en-GB" sz="2000" b="1" i="1" dirty="0" smtClean="0">
                <a:solidFill>
                  <a:srgbClr val="FFFFFF"/>
                </a:solidFill>
                <a:latin typeface="Calibri" panose="020F0502020204030204" pitchFamily="34" charset="0"/>
              </a:rPr>
              <a:t>They </a:t>
            </a:r>
            <a:r>
              <a:rPr lang="en-GB" sz="2000" b="1" i="1" dirty="0">
                <a:solidFill>
                  <a:srgbClr val="FFFFFF"/>
                </a:solidFill>
                <a:latin typeface="Calibri" panose="020F0502020204030204" pitchFamily="34" charset="0"/>
              </a:rPr>
              <a:t>are knowledgeable about what they want and what they’re trying to </a:t>
            </a:r>
            <a:r>
              <a:rPr lang="en-GB" sz="2000" b="1" i="1" dirty="0" smtClean="0">
                <a:solidFill>
                  <a:srgbClr val="FFFFFF"/>
                </a:solidFill>
                <a:latin typeface="Calibri" panose="020F0502020204030204" pitchFamily="34" charset="0"/>
              </a:rPr>
              <a:t>achieve’’ </a:t>
            </a:r>
            <a:endParaRPr lang="en-GB" sz="2000" b="1" i="1" dirty="0" smtClean="0">
              <a:solidFill>
                <a:srgbClr val="FFFFFF"/>
              </a:solidFill>
              <a:latin typeface="Calibri" panose="020F0502020204030204" pitchFamily="34" charset="0"/>
            </a:endParaRPr>
          </a:p>
          <a:p>
            <a:r>
              <a:rPr lang="en-GB" sz="2000" dirty="0" smtClean="0">
                <a:solidFill>
                  <a:srgbClr val="FFFFFF"/>
                </a:solidFill>
                <a:latin typeface="Calibri" panose="020F0502020204030204" pitchFamily="34" charset="0"/>
              </a:rPr>
              <a:t>(</a:t>
            </a:r>
            <a:r>
              <a:rPr lang="en-GB" sz="2000" dirty="0" err="1" smtClean="0">
                <a:solidFill>
                  <a:srgbClr val="FFFFFF"/>
                </a:solidFill>
                <a:latin typeface="Calibri" panose="020F0502020204030204" pitchFamily="34" charset="0"/>
              </a:rPr>
              <a:t>comm</a:t>
            </a:r>
            <a:r>
              <a:rPr lang="en-GB" sz="2000" dirty="0" smtClean="0">
                <a:solidFill>
                  <a:srgbClr val="FFFFFF"/>
                </a:solidFill>
                <a:latin typeface="Calibri" panose="020F0502020204030204" pitchFamily="34" charset="0"/>
              </a:rPr>
              <a:t> 04, CCG)</a:t>
            </a:r>
            <a:endParaRPr lang="en-GB" sz="2000" dirty="0" smtClean="0">
              <a:solidFill>
                <a:srgbClr val="FFFFFF"/>
              </a:solidFill>
              <a:latin typeface="Calibri" panose="020F0502020204030204" pitchFamily="34" charset="0"/>
            </a:endParaRPr>
          </a:p>
          <a:p>
            <a:endParaRPr lang="en-GB" sz="2000" b="1" i="1" dirty="0">
              <a:solidFill>
                <a:srgbClr val="FFFFFF"/>
              </a:solidFill>
              <a:latin typeface="Calibri" panose="020F0502020204030204" pitchFamily="34" charset="0"/>
            </a:endParaRPr>
          </a:p>
          <a:p>
            <a:endParaRPr lang="en-GB" sz="2000" b="1" i="1" dirty="0" smtClean="0">
              <a:solidFill>
                <a:srgbClr val="FFFFFF"/>
              </a:solidFill>
              <a:latin typeface="Calibri" panose="020F0502020204030204" pitchFamily="34" charset="0"/>
            </a:endParaRPr>
          </a:p>
          <a:p>
            <a:r>
              <a:rPr lang="en-GB" sz="2000" b="1" i="1" dirty="0" smtClean="0">
                <a:solidFill>
                  <a:srgbClr val="FFFFFF"/>
                </a:solidFill>
                <a:latin typeface="Calibri" panose="020F0502020204030204" pitchFamily="34" charset="0"/>
              </a:rPr>
              <a:t>‘</a:t>
            </a:r>
            <a:r>
              <a:rPr lang="en-GB" sz="2000" b="1" i="1" dirty="0" smtClean="0">
                <a:solidFill>
                  <a:srgbClr val="FFFFFF"/>
                </a:solidFill>
                <a:latin typeface="Calibri" panose="020F0502020204030204" pitchFamily="34" charset="0"/>
              </a:rPr>
              <a:t>’we </a:t>
            </a:r>
            <a:r>
              <a:rPr lang="en-GB" sz="2000" b="1" i="1" dirty="0">
                <a:solidFill>
                  <a:srgbClr val="FFFFFF"/>
                </a:solidFill>
                <a:latin typeface="Calibri" panose="020F0502020204030204" pitchFamily="34" charset="0"/>
              </a:rPr>
              <a:t>have </a:t>
            </a:r>
            <a:r>
              <a:rPr lang="en-GB" sz="2000" b="1" i="1" dirty="0" smtClean="0">
                <a:solidFill>
                  <a:srgbClr val="FFFFFF"/>
                </a:solidFill>
                <a:latin typeface="Calibri" panose="020F0502020204030204" pitchFamily="34" charset="0"/>
              </a:rPr>
              <a:t>feedback </a:t>
            </a:r>
            <a:r>
              <a:rPr lang="en-GB" sz="2000" b="1" dirty="0">
                <a:solidFill>
                  <a:srgbClr val="FFFFFF"/>
                </a:solidFill>
                <a:latin typeface="Calibri" panose="020F0502020204030204" pitchFamily="34" charset="0"/>
              </a:rPr>
              <a:t>[from </a:t>
            </a:r>
            <a:r>
              <a:rPr lang="en-GB" sz="2000" b="1" dirty="0" smtClean="0">
                <a:solidFill>
                  <a:srgbClr val="FFFFFF"/>
                </a:solidFill>
                <a:latin typeface="Calibri" panose="020F0502020204030204" pitchFamily="34" charset="0"/>
              </a:rPr>
              <a:t>patients</a:t>
            </a:r>
            <a:r>
              <a:rPr lang="en-GB" sz="2000" b="1" dirty="0">
                <a:solidFill>
                  <a:srgbClr val="FFFFFF"/>
                </a:solidFill>
                <a:latin typeface="Calibri" panose="020F0502020204030204" pitchFamily="34" charset="0"/>
              </a:rPr>
              <a:t>] </a:t>
            </a:r>
            <a:r>
              <a:rPr lang="en-GB" sz="2000" b="1" i="1" dirty="0">
                <a:solidFill>
                  <a:srgbClr val="FFFFFF"/>
                </a:solidFill>
                <a:latin typeface="Calibri" panose="020F0502020204030204" pitchFamily="34" charset="0"/>
              </a:rPr>
              <a:t>“It seems crazy that the GP gets something and I don’t get anything about my own </a:t>
            </a:r>
            <a:r>
              <a:rPr lang="en-GB" sz="2000" b="1" i="1" dirty="0" smtClean="0">
                <a:solidFill>
                  <a:srgbClr val="FFFFFF"/>
                </a:solidFill>
                <a:latin typeface="Calibri" panose="020F0502020204030204" pitchFamily="34" charset="0"/>
              </a:rPr>
              <a:t>condition’’ </a:t>
            </a:r>
          </a:p>
          <a:p>
            <a:r>
              <a:rPr lang="en-GB" sz="2000" dirty="0" smtClean="0">
                <a:solidFill>
                  <a:srgbClr val="FFFFFF"/>
                </a:solidFill>
                <a:latin typeface="Calibri" panose="020F0502020204030204" pitchFamily="34" charset="0"/>
              </a:rPr>
              <a:t>(</a:t>
            </a:r>
            <a:r>
              <a:rPr lang="en-GB" sz="2000" dirty="0" err="1" smtClean="0">
                <a:solidFill>
                  <a:srgbClr val="FFFFFF"/>
                </a:solidFill>
                <a:latin typeface="Calibri" panose="020F0502020204030204" pitchFamily="34" charset="0"/>
              </a:rPr>
              <a:t>comm</a:t>
            </a:r>
            <a:r>
              <a:rPr lang="en-GB" sz="2000" dirty="0" smtClean="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13, NHS England, regional)</a:t>
            </a:r>
            <a:endParaRPr lang="en-GB" sz="2000" b="1" i="1" dirty="0">
              <a:solidFill>
                <a:srgbClr val="FFFFFF"/>
              </a:solidFill>
              <a:latin typeface="Calibri" panose="020F0502020204030204" pitchFamily="34" charset="0"/>
            </a:endParaRPr>
          </a:p>
          <a:p>
            <a:endParaRPr lang="en-GB" sz="2000" b="1" i="1" dirty="0" smtClean="0">
              <a:solidFill>
                <a:srgbClr val="FFFFFF"/>
              </a:solidFill>
              <a:latin typeface="Calibri" panose="020F0502020204030204" pitchFamily="34" charset="0"/>
            </a:endParaRPr>
          </a:p>
          <a:p>
            <a:endParaRPr lang="en-GB" sz="24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611482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12776"/>
            <a:ext cx="7992888" cy="830997"/>
          </a:xfrm>
          <a:prstGeom prst="rect">
            <a:avLst/>
          </a:prstGeom>
          <a:noFill/>
        </p:spPr>
        <p:txBody>
          <a:bodyPr wrap="square" rtlCol="0">
            <a:spAutoFit/>
          </a:bodyPr>
          <a:lstStyle/>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
        <p:nvSpPr>
          <p:cNvPr id="3" name="TextBox 2"/>
          <p:cNvSpPr txBox="1"/>
          <p:nvPr/>
        </p:nvSpPr>
        <p:spPr>
          <a:xfrm>
            <a:off x="395536" y="1196752"/>
            <a:ext cx="8352928" cy="5570756"/>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Skilled patients</a:t>
            </a:r>
          </a:p>
          <a:p>
            <a:endParaRPr lang="en-GB" sz="2400" b="1" dirty="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’It’s </a:t>
            </a:r>
            <a:r>
              <a:rPr lang="en-GB" sz="2000" b="1" dirty="0">
                <a:solidFill>
                  <a:srgbClr val="FFFFFF"/>
                </a:solidFill>
                <a:latin typeface="Calibri" panose="020F0502020204030204" pitchFamily="34" charset="0"/>
              </a:rPr>
              <a:t>[SM] </a:t>
            </a:r>
            <a:r>
              <a:rPr lang="en-GB" sz="2000" b="1" i="1" dirty="0">
                <a:solidFill>
                  <a:srgbClr val="FFFFFF"/>
                </a:solidFill>
                <a:latin typeface="Calibri" panose="020F0502020204030204" pitchFamily="34" charset="0"/>
              </a:rPr>
              <a:t>about having an empowered and an informed patient, who knows how to keep themselves healthy and can have an informed dialog with their GP’’. </a:t>
            </a:r>
            <a:r>
              <a:rPr lang="en-GB" sz="2000" dirty="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14, CCG)</a:t>
            </a:r>
            <a:endParaRPr lang="en-GB" sz="2000" dirty="0" smtClean="0">
              <a:solidFill>
                <a:srgbClr val="FFFFFF"/>
              </a:solidFill>
              <a:latin typeface="Calibri" panose="020F0502020204030204" pitchFamily="34" charset="0"/>
            </a:endParaRPr>
          </a:p>
          <a:p>
            <a:endParaRPr lang="en-GB" sz="2000" b="1" dirty="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‘’The best outcome for me is back to where I started in terms of “Why are we doing it?” which is that there’s an increase in terms of people feeling more supported and confident to manage their condition’’ </a:t>
            </a:r>
            <a:r>
              <a:rPr lang="en-GB" sz="2000" dirty="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17, CCG)</a:t>
            </a:r>
            <a:endParaRPr lang="en-GB" sz="2000" dirty="0" smtClean="0">
              <a:solidFill>
                <a:srgbClr val="FFFFFF"/>
              </a:solidFill>
              <a:latin typeface="Calibri" panose="020F0502020204030204" pitchFamily="34" charset="0"/>
            </a:endParaRPr>
          </a:p>
          <a:p>
            <a:endParaRPr lang="en-GB" sz="2000" b="1" dirty="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‘’More </a:t>
            </a:r>
            <a:r>
              <a:rPr lang="en-GB" sz="2000" b="1" i="1" dirty="0" smtClean="0">
                <a:solidFill>
                  <a:srgbClr val="FFFFFF"/>
                </a:solidFill>
                <a:latin typeface="Calibri" panose="020F0502020204030204" pitchFamily="34" charset="0"/>
              </a:rPr>
              <a:t>activated </a:t>
            </a:r>
            <a:r>
              <a:rPr lang="en-GB" sz="2000" b="1" i="1" dirty="0">
                <a:solidFill>
                  <a:srgbClr val="FFFFFF"/>
                </a:solidFill>
                <a:latin typeface="Calibri" panose="020F0502020204030204" pitchFamily="34" charset="0"/>
              </a:rPr>
              <a:t>people are much better able to manage their own health at home outside of the system </a:t>
            </a:r>
            <a:r>
              <a:rPr lang="en-GB" sz="2000" b="1" i="1" dirty="0" smtClean="0">
                <a:solidFill>
                  <a:srgbClr val="FFFFFF"/>
                </a:solidFill>
                <a:latin typeface="Calibri" panose="020F0502020204030204" pitchFamily="34" charset="0"/>
              </a:rPr>
              <a:t>… </a:t>
            </a:r>
            <a:r>
              <a:rPr lang="en-GB" sz="2000" b="1" i="1" dirty="0">
                <a:solidFill>
                  <a:srgbClr val="FFFFFF"/>
                </a:solidFill>
                <a:latin typeface="Calibri" panose="020F0502020204030204" pitchFamily="34" charset="0"/>
              </a:rPr>
              <a:t>they’re better prepared for the consultations, they make better use of their interactions with the NHS which in effect reduces the number of episodes that they have to come into contact with the NHS’’. </a:t>
            </a:r>
            <a:r>
              <a:rPr lang="en-GB" sz="2000" dirty="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04, NHS England National)</a:t>
            </a:r>
            <a:endParaRPr lang="en-GB" sz="2400" dirty="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3914747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107504" y="1412776"/>
            <a:ext cx="7992888" cy="830997"/>
          </a:xfrm>
          <a:prstGeom prst="rect">
            <a:avLst/>
          </a:prstGeom>
          <a:noFill/>
        </p:spPr>
        <p:txBody>
          <a:bodyPr wrap="square" rtlCol="0">
            <a:spAutoFit/>
          </a:bodyPr>
          <a:lstStyle/>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
        <p:nvSpPr>
          <p:cNvPr id="3" name="TextBox 2"/>
          <p:cNvSpPr txBox="1"/>
          <p:nvPr/>
        </p:nvSpPr>
        <p:spPr>
          <a:xfrm>
            <a:off x="395536" y="1196752"/>
            <a:ext cx="8352928" cy="3847207"/>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Skilled health professionals</a:t>
            </a:r>
          </a:p>
          <a:p>
            <a:endParaRPr lang="en-GB" sz="2000" b="1" i="1" dirty="0">
              <a:solidFill>
                <a:srgbClr val="FFFFFF"/>
              </a:solidFill>
              <a:latin typeface="Calibri" panose="020F0502020204030204" pitchFamily="34" charset="0"/>
            </a:endParaRPr>
          </a:p>
          <a:p>
            <a:r>
              <a:rPr lang="en-GB" sz="2000" b="1" dirty="0" smtClean="0">
                <a:solidFill>
                  <a:srgbClr val="FFFFFF"/>
                </a:solidFill>
                <a:latin typeface="Calibri" panose="020F0502020204030204" pitchFamily="34" charset="0"/>
              </a:rPr>
              <a:t>‘</a:t>
            </a:r>
            <a:r>
              <a:rPr lang="en-GB" sz="2000" b="1" i="1" dirty="0">
                <a:solidFill>
                  <a:srgbClr val="FFFFFF"/>
                </a:solidFill>
                <a:latin typeface="Calibri" panose="020F0502020204030204" pitchFamily="34" charset="0"/>
              </a:rPr>
              <a:t>’the skills that we are trying to impart </a:t>
            </a:r>
            <a:r>
              <a:rPr lang="en-GB" sz="2000" b="1" dirty="0" smtClean="0">
                <a:solidFill>
                  <a:srgbClr val="FFFFFF"/>
                </a:solidFill>
                <a:latin typeface="Calibri" panose="020F0502020204030204" pitchFamily="34" charset="0"/>
              </a:rPr>
              <a:t>[to HCP] </a:t>
            </a:r>
            <a:r>
              <a:rPr lang="en-GB" sz="2000" b="1" i="1" dirty="0">
                <a:solidFill>
                  <a:srgbClr val="FFFFFF"/>
                </a:solidFill>
                <a:latin typeface="Calibri" panose="020F0502020204030204" pitchFamily="34" charset="0"/>
              </a:rPr>
              <a:t>are very much the skills around how you can actively listen to people, so that you can support them to identify their own personal outcomes and personal needs, that will then enable them to manage their condition more effectively’’ </a:t>
            </a:r>
            <a:r>
              <a:rPr lang="en-GB" sz="2000" dirty="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21, CCG)</a:t>
            </a:r>
            <a:endParaRPr lang="en-GB" sz="2000" dirty="0" smtClean="0">
              <a:solidFill>
                <a:srgbClr val="FFFFFF"/>
              </a:solidFill>
              <a:latin typeface="Calibri" panose="020F0502020204030204" pitchFamily="34" charset="0"/>
            </a:endParaRPr>
          </a:p>
          <a:p>
            <a:endParaRPr lang="en-GB" sz="2000" b="1" dirty="0">
              <a:solidFill>
                <a:srgbClr val="FFFFFF"/>
              </a:solidFill>
              <a:latin typeface="Calibri" panose="020F0502020204030204" pitchFamily="34" charset="0"/>
            </a:endParaRPr>
          </a:p>
          <a:p>
            <a:r>
              <a:rPr lang="en-GB" sz="2000" b="1" dirty="0" smtClean="0">
                <a:solidFill>
                  <a:srgbClr val="FFFFFF"/>
                </a:solidFill>
                <a:latin typeface="Calibri" panose="020F0502020204030204" pitchFamily="34" charset="0"/>
              </a:rPr>
              <a:t>‘</a:t>
            </a:r>
            <a:r>
              <a:rPr lang="en-GB" sz="2000" b="1" i="1" dirty="0" smtClean="0">
                <a:solidFill>
                  <a:srgbClr val="FFFFFF"/>
                </a:solidFill>
                <a:latin typeface="Calibri" panose="020F0502020204030204" pitchFamily="34" charset="0"/>
              </a:rPr>
              <a:t>’we </a:t>
            </a:r>
            <a:r>
              <a:rPr lang="en-GB" sz="2000" b="1" i="1" dirty="0">
                <a:solidFill>
                  <a:srgbClr val="FFFFFF"/>
                </a:solidFill>
                <a:latin typeface="Calibri" panose="020F0502020204030204" pitchFamily="34" charset="0"/>
              </a:rPr>
              <a:t>need to do some training around self-management with health professionals about how they should be framing it</a:t>
            </a:r>
            <a:r>
              <a:rPr lang="en-GB" sz="2000" b="1" i="1" dirty="0" smtClean="0">
                <a:solidFill>
                  <a:srgbClr val="FFFFFF"/>
                </a:solidFill>
                <a:latin typeface="Calibri" panose="020F0502020204030204" pitchFamily="34" charset="0"/>
              </a:rPr>
              <a:t>.... </a:t>
            </a:r>
            <a:r>
              <a:rPr lang="en-GB" sz="2000" b="1" i="1" dirty="0">
                <a:solidFill>
                  <a:srgbClr val="FFFFFF"/>
                </a:solidFill>
                <a:latin typeface="Calibri" panose="020F0502020204030204" pitchFamily="34" charset="0"/>
              </a:rPr>
              <a:t>in terms of if we’re empowering the individuals to take control then there’s a power shift needs to happen, and so the health professional needs to recognise that they’ll need to give away some of the control they think they’ve </a:t>
            </a:r>
            <a:r>
              <a:rPr lang="en-GB" sz="2000" b="1" i="1" dirty="0" smtClean="0">
                <a:solidFill>
                  <a:srgbClr val="FFFFFF"/>
                </a:solidFill>
                <a:latin typeface="Calibri" panose="020F0502020204030204" pitchFamily="34" charset="0"/>
              </a:rPr>
              <a:t>got’’.  </a:t>
            </a:r>
            <a:r>
              <a:rPr lang="en-GB" sz="2000" dirty="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10, CSU)</a:t>
            </a:r>
            <a:endParaRPr lang="en-GB" sz="2000"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3914747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12776"/>
            <a:ext cx="7992888" cy="830997"/>
          </a:xfrm>
          <a:prstGeom prst="rect">
            <a:avLst/>
          </a:prstGeom>
          <a:noFill/>
        </p:spPr>
        <p:txBody>
          <a:bodyPr wrap="square" rtlCol="0">
            <a:spAutoFit/>
          </a:bodyPr>
          <a:lstStyle/>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
        <p:nvSpPr>
          <p:cNvPr id="3" name="TextBox 2"/>
          <p:cNvSpPr txBox="1"/>
          <p:nvPr/>
        </p:nvSpPr>
        <p:spPr>
          <a:xfrm>
            <a:off x="395536" y="1196752"/>
            <a:ext cx="8352928" cy="6863417"/>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Increased patient responsibility for health</a:t>
            </a:r>
          </a:p>
          <a:p>
            <a:endParaRPr lang="en-GB" sz="2400" b="1" dirty="0">
              <a:solidFill>
                <a:srgbClr val="FFFFFF"/>
              </a:solidFill>
              <a:latin typeface="Calibri" panose="020F0502020204030204" pitchFamily="34" charset="0"/>
            </a:endParaRPr>
          </a:p>
          <a:p>
            <a:r>
              <a:rPr lang="en-GB" sz="2000" b="1" i="1" dirty="0" smtClean="0">
                <a:solidFill>
                  <a:srgbClr val="FFFFFF"/>
                </a:solidFill>
                <a:latin typeface="Calibri" panose="020F0502020204030204" pitchFamily="34" charset="0"/>
              </a:rPr>
              <a:t>‘‘</a:t>
            </a:r>
            <a:r>
              <a:rPr lang="en-GB" sz="2000" b="1" i="1" dirty="0" smtClean="0">
                <a:solidFill>
                  <a:srgbClr val="FFFFFF"/>
                </a:solidFill>
                <a:latin typeface="Calibri" panose="020F0502020204030204" pitchFamily="34" charset="0"/>
              </a:rPr>
              <a:t>If </a:t>
            </a:r>
            <a:r>
              <a:rPr lang="en-GB" sz="2000" b="1" i="1" dirty="0">
                <a:solidFill>
                  <a:srgbClr val="FFFFFF"/>
                </a:solidFill>
                <a:latin typeface="Calibri" panose="020F0502020204030204" pitchFamily="34" charset="0"/>
              </a:rPr>
              <a:t>you’ve got a healthier population that are making good life style choices, you know we’re </a:t>
            </a:r>
            <a:r>
              <a:rPr lang="en-GB" sz="2000" b="1" i="1" dirty="0" smtClean="0">
                <a:solidFill>
                  <a:srgbClr val="FFFFFF"/>
                </a:solidFill>
                <a:latin typeface="Calibri" panose="020F0502020204030204" pitchFamily="34" charset="0"/>
              </a:rPr>
              <a:t>exercising… </a:t>
            </a:r>
            <a:r>
              <a:rPr lang="en-GB" sz="2000" b="1" i="1" dirty="0">
                <a:solidFill>
                  <a:srgbClr val="FFFFFF"/>
                </a:solidFill>
                <a:latin typeface="Calibri" panose="020F0502020204030204" pitchFamily="34" charset="0"/>
              </a:rPr>
              <a:t>we’re not filling our  blooming system up with loads of fat, that is going to make a difference on outcomes</a:t>
            </a:r>
            <a:r>
              <a:rPr lang="en-GB" sz="2000" b="1" i="1" dirty="0" smtClean="0">
                <a:solidFill>
                  <a:srgbClr val="FFFFFF"/>
                </a:solidFill>
                <a:latin typeface="Calibri" panose="020F0502020204030204" pitchFamily="34" charset="0"/>
              </a:rPr>
              <a:t>’’.</a:t>
            </a:r>
          </a:p>
          <a:p>
            <a:r>
              <a:rPr lang="en-GB" sz="2000" dirty="0" smtClean="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08, NHS England regional)</a:t>
            </a:r>
            <a:endParaRPr lang="en-GB" sz="2000" dirty="0" smtClean="0">
              <a:solidFill>
                <a:srgbClr val="FFFFFF"/>
              </a:solidFill>
              <a:latin typeface="Calibri" panose="020F0502020204030204" pitchFamily="34" charset="0"/>
            </a:endParaRPr>
          </a:p>
          <a:p>
            <a:endParaRPr lang="en-GB" sz="2000" b="1" dirty="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‘’I think we have gone far too much down the path of the nanny state, where everything is done for people, and I think we are trying to bring it back to a point where patients have to realise that actually ultimately they are the ones that control their lives’’ </a:t>
            </a:r>
            <a:endParaRPr lang="en-GB" sz="2000" b="1" i="1" dirty="0" smtClean="0">
              <a:solidFill>
                <a:srgbClr val="FFFFFF"/>
              </a:solidFill>
              <a:latin typeface="Calibri" panose="020F0502020204030204" pitchFamily="34" charset="0"/>
            </a:endParaRPr>
          </a:p>
          <a:p>
            <a:r>
              <a:rPr lang="en-GB" sz="2000" dirty="0" smtClean="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20, CCG)</a:t>
            </a:r>
            <a:endParaRPr lang="en-GB" sz="2000" dirty="0" smtClean="0">
              <a:solidFill>
                <a:srgbClr val="FFFFFF"/>
              </a:solidFill>
              <a:latin typeface="Calibri" panose="020F0502020204030204" pitchFamily="34" charset="0"/>
            </a:endParaRPr>
          </a:p>
          <a:p>
            <a:endParaRPr lang="en-GB" sz="2000" b="1" i="1" dirty="0">
              <a:solidFill>
                <a:srgbClr val="FFFFFF"/>
              </a:solidFill>
              <a:latin typeface="Calibri" panose="020F0502020204030204" pitchFamily="34" charset="0"/>
            </a:endParaRPr>
          </a:p>
          <a:p>
            <a:r>
              <a:rPr lang="en-GB" sz="2000" b="1" i="1" dirty="0">
                <a:solidFill>
                  <a:srgbClr val="FFFFFF"/>
                </a:solidFill>
                <a:latin typeface="Calibri" panose="020F0502020204030204" pitchFamily="34" charset="0"/>
              </a:rPr>
              <a:t>‘’ we have increasing numbers of people with long-term conditions that actually if we don’t want people to be more … take a more active role in their own self-care and their own self-management, that actually the NHS is not going to continue to resource the services in the way they have’’ </a:t>
            </a:r>
            <a:endParaRPr lang="en-GB" sz="2000" b="1" i="1" dirty="0" smtClean="0">
              <a:solidFill>
                <a:srgbClr val="FFFFFF"/>
              </a:solidFill>
              <a:latin typeface="Calibri" panose="020F0502020204030204" pitchFamily="34" charset="0"/>
            </a:endParaRPr>
          </a:p>
          <a:p>
            <a:r>
              <a:rPr lang="en-GB" sz="2000" dirty="0" smtClean="0">
                <a:solidFill>
                  <a:srgbClr val="FFFFFF"/>
                </a:solidFill>
                <a:latin typeface="Calibri" panose="020F0502020204030204" pitchFamily="34" charset="0"/>
              </a:rPr>
              <a:t>(</a:t>
            </a:r>
            <a:r>
              <a:rPr lang="en-GB" sz="2000" dirty="0" err="1">
                <a:solidFill>
                  <a:srgbClr val="FFFFFF"/>
                </a:solidFill>
                <a:latin typeface="Calibri" panose="020F0502020204030204" pitchFamily="34" charset="0"/>
              </a:rPr>
              <a:t>comm</a:t>
            </a:r>
            <a:r>
              <a:rPr lang="en-GB" sz="2000" dirty="0">
                <a:solidFill>
                  <a:srgbClr val="FFFFFF"/>
                </a:solidFill>
                <a:latin typeface="Calibri" panose="020F0502020204030204" pitchFamily="34" charset="0"/>
              </a:rPr>
              <a:t> </a:t>
            </a:r>
            <a:r>
              <a:rPr lang="en-GB" sz="2000" dirty="0" smtClean="0">
                <a:solidFill>
                  <a:srgbClr val="FFFFFF"/>
                </a:solidFill>
                <a:latin typeface="Calibri" panose="020F0502020204030204" pitchFamily="34" charset="0"/>
              </a:rPr>
              <a:t>21, CCG)</a:t>
            </a:r>
            <a:endParaRPr lang="en-GB" sz="2400" dirty="0" smtClean="0">
              <a:solidFill>
                <a:srgbClr val="FFFFFF"/>
              </a:solidFill>
              <a:latin typeface="Calibri" panose="020F0502020204030204" pitchFamily="34" charset="0"/>
            </a:endParaRPr>
          </a:p>
          <a:p>
            <a:endParaRPr lang="en-GB" sz="2400" b="1" dirty="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613682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12776"/>
            <a:ext cx="8496944" cy="6370975"/>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Summary</a:t>
            </a:r>
          </a:p>
          <a:p>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FFFFFF"/>
                </a:solidFill>
                <a:latin typeface="Calibri" panose="020F0502020204030204" pitchFamily="34" charset="0"/>
              </a:rPr>
              <a:t>Commissioners desire SM services that meet people’s needs and reduce health care use</a:t>
            </a:r>
          </a:p>
          <a:p>
            <a:pPr marL="342900" indent="-342900">
              <a:buFont typeface="Arial" panose="020B0604020202020204" pitchFamily="34" charset="0"/>
              <a:buChar char="•"/>
            </a:pPr>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FFFFFF"/>
                </a:solidFill>
                <a:latin typeface="Calibri" panose="020F0502020204030204" pitchFamily="34" charset="0"/>
              </a:rPr>
              <a:t>Effective SM services are considered achievable if both HCPs and pts develop skills AND pt. responsibility is enhanced</a:t>
            </a:r>
          </a:p>
          <a:p>
            <a:pPr marL="342900" indent="-342900">
              <a:buFont typeface="Arial" panose="020B0604020202020204" pitchFamily="34" charset="0"/>
              <a:buChar char="•"/>
            </a:pPr>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r>
              <a:rPr lang="en-GB" sz="2400" b="1" dirty="0" smtClean="0">
                <a:solidFill>
                  <a:srgbClr val="FFFFFF"/>
                </a:solidFill>
                <a:latin typeface="Calibri" panose="020F0502020204030204" pitchFamily="34" charset="0"/>
              </a:rPr>
              <a:t>Commissioners focus upon process measures to demonstrate effectiveness, in the absence of </a:t>
            </a:r>
            <a:r>
              <a:rPr lang="en-GB" sz="2400" b="1" dirty="0" smtClean="0">
                <a:solidFill>
                  <a:srgbClr val="FFFFFF"/>
                </a:solidFill>
                <a:latin typeface="Calibri" panose="020F0502020204030204" pitchFamily="34" charset="0"/>
              </a:rPr>
              <a:t>alternatives</a:t>
            </a:r>
            <a:endParaRPr lang="en-GB" sz="2400" b="1" dirty="0" smtClean="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endParaRPr lang="en-GB" sz="2400" b="1" dirty="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853198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412776"/>
            <a:ext cx="8496944" cy="5262979"/>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Next steps…</a:t>
            </a:r>
          </a:p>
          <a:p>
            <a:endParaRPr lang="en-GB" sz="2400" b="1" dirty="0">
              <a:solidFill>
                <a:srgbClr val="FFFFFF"/>
              </a:solidFill>
              <a:latin typeface="Calibri" panose="020F0502020204030204" pitchFamily="34" charset="0"/>
            </a:endParaRPr>
          </a:p>
          <a:p>
            <a:r>
              <a:rPr lang="en-GB" sz="2400" b="1" dirty="0" smtClean="0">
                <a:solidFill>
                  <a:srgbClr val="FFFFFF"/>
                </a:solidFill>
                <a:latin typeface="Calibri" panose="020F0502020204030204" pitchFamily="34" charset="0"/>
              </a:rPr>
              <a:t>National Delphi survey</a:t>
            </a:r>
          </a:p>
          <a:p>
            <a:endParaRPr lang="en-GB" sz="2400" b="1" dirty="0">
              <a:solidFill>
                <a:srgbClr val="FFFFFF"/>
              </a:solidFill>
              <a:latin typeface="Calibri" panose="020F0502020204030204" pitchFamily="34" charset="0"/>
            </a:endParaRPr>
          </a:p>
          <a:p>
            <a:r>
              <a:rPr lang="en-GB" sz="2400" b="1" dirty="0" smtClean="0">
                <a:solidFill>
                  <a:srgbClr val="FFFFFF"/>
                </a:solidFill>
                <a:latin typeface="Calibri" panose="020F0502020204030204" pitchFamily="34" charset="0"/>
              </a:rPr>
              <a:t>Calculation of which individual outcomes have most priority for stakeholders </a:t>
            </a:r>
          </a:p>
          <a:p>
            <a:pPr marL="342900" indent="-342900">
              <a:buFont typeface="Arial" panose="020B0604020202020204" pitchFamily="34" charset="0"/>
              <a:buChar char="•"/>
            </a:pPr>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a:solidFill>
                <a:srgbClr val="FFFFFF"/>
              </a:solidFill>
              <a:latin typeface="Calibri" panose="020F0502020204030204" pitchFamily="34" charset="0"/>
            </a:endParaRPr>
          </a:p>
          <a:p>
            <a:pPr marL="342900" indent="-342900">
              <a:buFont typeface="Arial" panose="020B0604020202020204" pitchFamily="34" charset="0"/>
              <a:buChar char="•"/>
            </a:pPr>
            <a:endParaRPr lang="en-GB" sz="2400" b="1" dirty="0" smtClean="0">
              <a:solidFill>
                <a:srgbClr val="FFFFFF"/>
              </a:solidFill>
              <a:latin typeface="Calibri" panose="020F0502020204030204" pitchFamily="34" charset="0"/>
            </a:endParaRPr>
          </a:p>
          <a:p>
            <a:endParaRPr lang="en-GB" sz="2400" b="1" dirty="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a:p>
            <a:endParaRPr lang="en-GB" sz="2400" b="1"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1826915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3" name="Title 2"/>
          <p:cNvSpPr>
            <a:spLocks noGrp="1"/>
          </p:cNvSpPr>
          <p:nvPr>
            <p:ph type="title"/>
          </p:nvPr>
        </p:nvSpPr>
        <p:spPr/>
        <p:txBody>
          <a:bodyPr/>
          <a:lstStyle/>
          <a:p>
            <a:r>
              <a:rPr lang="en-GB" dirty="0" smtClean="0"/>
              <a:t>Self-Management VOICED Study</a:t>
            </a:r>
            <a:endParaRPr lang="en-GB" dirty="0"/>
          </a:p>
        </p:txBody>
      </p:sp>
      <p:sp>
        <p:nvSpPr>
          <p:cNvPr id="4" name="TextBox 3"/>
          <p:cNvSpPr txBox="1"/>
          <p:nvPr/>
        </p:nvSpPr>
        <p:spPr>
          <a:xfrm>
            <a:off x="395536" y="1412776"/>
            <a:ext cx="8208912" cy="4031873"/>
          </a:xfrm>
          <a:prstGeom prst="rect">
            <a:avLst/>
          </a:prstGeom>
          <a:noFill/>
        </p:spPr>
        <p:txBody>
          <a:bodyPr wrap="square" rtlCol="0">
            <a:spAutoFit/>
          </a:bodyPr>
          <a:lstStyle/>
          <a:p>
            <a:r>
              <a:rPr lang="en-GB" sz="3200" dirty="0" smtClean="0">
                <a:solidFill>
                  <a:prstClr val="black"/>
                </a:solidFill>
              </a:rPr>
              <a:t>Website:</a:t>
            </a:r>
          </a:p>
          <a:p>
            <a:r>
              <a:rPr lang="en-GB" sz="3200" dirty="0" smtClean="0">
                <a:solidFill>
                  <a:srgbClr val="0070C0"/>
                </a:solidFill>
              </a:rPr>
              <a:t>	</a:t>
            </a:r>
            <a:r>
              <a:rPr lang="en-GB" sz="3200" u="sng" dirty="0" smtClean="0">
                <a:solidFill>
                  <a:srgbClr val="0070C0"/>
                </a:solidFill>
              </a:rPr>
              <a:t>www.southampton.ac.uk/smvoiced</a:t>
            </a:r>
          </a:p>
          <a:p>
            <a:endParaRPr lang="en-GB" sz="3200" dirty="0">
              <a:solidFill>
                <a:prstClr val="black"/>
              </a:solidFill>
            </a:endParaRPr>
          </a:p>
          <a:p>
            <a:r>
              <a:rPr lang="en-GB" sz="3200" dirty="0" smtClean="0">
                <a:solidFill>
                  <a:prstClr val="black"/>
                </a:solidFill>
              </a:rPr>
              <a:t>Twitter:</a:t>
            </a:r>
          </a:p>
          <a:p>
            <a:r>
              <a:rPr lang="en-GB" sz="3200" dirty="0" smtClean="0">
                <a:solidFill>
                  <a:srgbClr val="0070C0"/>
                </a:solidFill>
              </a:rPr>
              <a:t>	@SMVOICED</a:t>
            </a:r>
          </a:p>
          <a:p>
            <a:endParaRPr lang="en-GB" sz="3200" dirty="0">
              <a:solidFill>
                <a:srgbClr val="0070C0"/>
              </a:solidFill>
            </a:endParaRPr>
          </a:p>
          <a:p>
            <a:r>
              <a:rPr lang="en-GB" sz="3200" dirty="0" smtClean="0">
                <a:solidFill>
                  <a:prstClr val="black"/>
                </a:solidFill>
              </a:rPr>
              <a:t>Email:</a:t>
            </a:r>
          </a:p>
          <a:p>
            <a:r>
              <a:rPr lang="en-GB" sz="3200" dirty="0">
                <a:solidFill>
                  <a:srgbClr val="0070C0"/>
                </a:solidFill>
              </a:rPr>
              <a:t>	</a:t>
            </a:r>
            <a:r>
              <a:rPr lang="en-GB" sz="3200" dirty="0" smtClean="0">
                <a:solidFill>
                  <a:srgbClr val="0070C0"/>
                </a:solidFill>
              </a:rPr>
              <a:t>E.J.boger@soton.ac.uk</a:t>
            </a:r>
            <a:endParaRPr lang="en-GB" sz="3200" dirty="0">
              <a:solidFill>
                <a:srgbClr val="0070C0"/>
              </a:solidFill>
            </a:endParaRPr>
          </a:p>
        </p:txBody>
      </p:sp>
    </p:spTree>
    <p:extLst>
      <p:ext uri="{BB962C8B-B14F-4D97-AF65-F5344CB8AC3E}">
        <p14:creationId xmlns:p14="http://schemas.microsoft.com/office/powerpoint/2010/main" val="1122910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395536" y="1556792"/>
            <a:ext cx="7992888" cy="3847207"/>
          </a:xfrm>
          <a:prstGeom prst="rect">
            <a:avLst/>
          </a:prstGeom>
          <a:noFill/>
        </p:spPr>
        <p:txBody>
          <a:bodyPr wrap="square" rtlCol="0">
            <a:spAutoFit/>
          </a:bodyPr>
          <a:lstStyle/>
          <a:p>
            <a:r>
              <a:rPr lang="en-GB" sz="2800" b="1" dirty="0" smtClean="0">
                <a:solidFill>
                  <a:schemeClr val="bg1"/>
                </a:solidFill>
                <a:latin typeface="Calibri" panose="020F0502020204030204" pitchFamily="34" charset="0"/>
              </a:rPr>
              <a:t>SM VOICED </a:t>
            </a:r>
            <a:r>
              <a:rPr lang="en-GB" sz="2800" dirty="0" smtClean="0">
                <a:solidFill>
                  <a:schemeClr val="bg1"/>
                </a:solidFill>
                <a:latin typeface="Calibri" panose="020F0502020204030204" pitchFamily="34" charset="0"/>
              </a:rPr>
              <a:t>– </a:t>
            </a:r>
            <a:r>
              <a:rPr lang="en-GB" sz="2800" b="1" dirty="0">
                <a:solidFill>
                  <a:schemeClr val="bg1"/>
                </a:solidFill>
                <a:latin typeface="Calibri" panose="020F0502020204030204" pitchFamily="34" charset="0"/>
              </a:rPr>
              <a:t>S</a:t>
            </a:r>
            <a:r>
              <a:rPr lang="en-GB" sz="2800" dirty="0">
                <a:solidFill>
                  <a:schemeClr val="bg1"/>
                </a:solidFill>
                <a:latin typeface="Calibri" panose="020F0502020204030204" pitchFamily="34" charset="0"/>
              </a:rPr>
              <a:t>elf-</a:t>
            </a:r>
            <a:r>
              <a:rPr lang="en-GB" sz="2800" b="1" dirty="0">
                <a:solidFill>
                  <a:schemeClr val="bg1"/>
                </a:solidFill>
                <a:latin typeface="Calibri" panose="020F0502020204030204" pitchFamily="34" charset="0"/>
              </a:rPr>
              <a:t>M</a:t>
            </a:r>
            <a:r>
              <a:rPr lang="en-GB" sz="2800" dirty="0">
                <a:solidFill>
                  <a:schemeClr val="bg1"/>
                </a:solidFill>
                <a:latin typeface="Calibri" panose="020F0502020204030204" pitchFamily="34" charset="0"/>
              </a:rPr>
              <a:t>anagement </a:t>
            </a:r>
            <a:r>
              <a:rPr lang="en-GB" sz="2800" b="1" dirty="0">
                <a:solidFill>
                  <a:schemeClr val="bg1"/>
                </a:solidFill>
                <a:latin typeface="Calibri" panose="020F0502020204030204" pitchFamily="34" charset="0"/>
              </a:rPr>
              <a:t>V</a:t>
            </a:r>
            <a:r>
              <a:rPr lang="en-GB" sz="2800" dirty="0">
                <a:solidFill>
                  <a:schemeClr val="bg1"/>
                </a:solidFill>
                <a:latin typeface="Calibri" panose="020F0502020204030204" pitchFamily="34" charset="0"/>
              </a:rPr>
              <a:t>alued </a:t>
            </a:r>
            <a:r>
              <a:rPr lang="en-GB" sz="2800" b="1" dirty="0">
                <a:solidFill>
                  <a:schemeClr val="bg1"/>
                </a:solidFill>
                <a:latin typeface="Calibri" panose="020F0502020204030204" pitchFamily="34" charset="0"/>
              </a:rPr>
              <a:t>O</a:t>
            </a:r>
            <a:r>
              <a:rPr lang="en-GB" sz="2800" dirty="0">
                <a:solidFill>
                  <a:schemeClr val="bg1"/>
                </a:solidFill>
                <a:latin typeface="Calibri" panose="020F0502020204030204" pitchFamily="34" charset="0"/>
              </a:rPr>
              <a:t>utcomes of </a:t>
            </a:r>
            <a:endParaRPr lang="en-GB" sz="2800" dirty="0" smtClean="0">
              <a:solidFill>
                <a:schemeClr val="bg1"/>
              </a:solidFill>
              <a:latin typeface="Calibri" panose="020F0502020204030204" pitchFamily="34" charset="0"/>
            </a:endParaRPr>
          </a:p>
          <a:p>
            <a:r>
              <a:rPr lang="en-GB" sz="2800" b="1" dirty="0" smtClean="0">
                <a:solidFill>
                  <a:schemeClr val="bg1"/>
                </a:solidFill>
                <a:latin typeface="Calibri" panose="020F0502020204030204" pitchFamily="34" charset="0"/>
              </a:rPr>
              <a:t>I</a:t>
            </a:r>
            <a:r>
              <a:rPr lang="en-GB" sz="2800" dirty="0" smtClean="0">
                <a:solidFill>
                  <a:schemeClr val="bg1"/>
                </a:solidFill>
                <a:latin typeface="Calibri" panose="020F0502020204030204" pitchFamily="34" charset="0"/>
              </a:rPr>
              <a:t>mportance</a:t>
            </a:r>
            <a:r>
              <a:rPr lang="en-GB" sz="2800" dirty="0">
                <a:solidFill>
                  <a:schemeClr val="bg1"/>
                </a:solidFill>
                <a:latin typeface="Calibri" panose="020F0502020204030204" pitchFamily="34" charset="0"/>
              </a:rPr>
              <a:t>: </a:t>
            </a:r>
            <a:r>
              <a:rPr lang="en-GB" sz="2800" b="1" dirty="0">
                <a:solidFill>
                  <a:schemeClr val="bg1"/>
                </a:solidFill>
                <a:latin typeface="Calibri" panose="020F0502020204030204" pitchFamily="34" charset="0"/>
              </a:rPr>
              <a:t>C</a:t>
            </a:r>
            <a:r>
              <a:rPr lang="en-GB" sz="2800" dirty="0">
                <a:solidFill>
                  <a:schemeClr val="bg1"/>
                </a:solidFill>
                <a:latin typeface="Calibri" panose="020F0502020204030204" pitchFamily="34" charset="0"/>
              </a:rPr>
              <a:t>ons</a:t>
            </a:r>
            <a:r>
              <a:rPr lang="en-GB" sz="2800" b="1" dirty="0">
                <a:solidFill>
                  <a:schemeClr val="bg1"/>
                </a:solidFill>
                <a:latin typeface="Calibri" panose="020F0502020204030204" pitchFamily="34" charset="0"/>
              </a:rPr>
              <a:t>E</a:t>
            </a:r>
            <a:r>
              <a:rPr lang="en-GB" sz="2800" dirty="0">
                <a:solidFill>
                  <a:schemeClr val="bg1"/>
                </a:solidFill>
                <a:latin typeface="Calibri" panose="020F0502020204030204" pitchFamily="34" charset="0"/>
              </a:rPr>
              <a:t>nsus and </a:t>
            </a:r>
            <a:r>
              <a:rPr lang="en-GB" sz="2800" b="1" dirty="0" smtClean="0">
                <a:solidFill>
                  <a:schemeClr val="bg1"/>
                </a:solidFill>
                <a:latin typeface="Calibri" panose="020F0502020204030204" pitchFamily="34" charset="0"/>
              </a:rPr>
              <a:t>D</a:t>
            </a:r>
            <a:r>
              <a:rPr lang="en-GB" sz="2800" dirty="0" smtClean="0">
                <a:solidFill>
                  <a:schemeClr val="bg1"/>
                </a:solidFill>
                <a:latin typeface="Calibri" panose="020F0502020204030204" pitchFamily="34" charset="0"/>
              </a:rPr>
              <a:t>ifference</a:t>
            </a:r>
          </a:p>
          <a:p>
            <a:endParaRPr lang="en-GB" sz="2800" dirty="0">
              <a:solidFill>
                <a:schemeClr val="bg1"/>
              </a:solidFill>
              <a:latin typeface="Calibri" panose="020F0502020204030204" pitchFamily="34" charset="0"/>
            </a:endParaRPr>
          </a:p>
          <a:p>
            <a:endParaRPr lang="en-GB" sz="2800" dirty="0">
              <a:solidFill>
                <a:schemeClr val="bg1"/>
              </a:solidFill>
              <a:latin typeface="Calibri" panose="020F0502020204030204" pitchFamily="34" charset="0"/>
            </a:endParaRPr>
          </a:p>
          <a:p>
            <a:r>
              <a:rPr lang="en-GB" sz="2800" dirty="0" smtClean="0">
                <a:solidFill>
                  <a:schemeClr val="bg1"/>
                </a:solidFill>
                <a:latin typeface="Calibri" panose="020F0502020204030204" pitchFamily="34" charset="0"/>
              </a:rPr>
              <a:t>Systematic review – conducted  (Boger et al, )</a:t>
            </a:r>
          </a:p>
          <a:p>
            <a:r>
              <a:rPr lang="en-GB" sz="2800" b="1" dirty="0" smtClean="0">
                <a:solidFill>
                  <a:schemeClr val="bg1"/>
                </a:solidFill>
                <a:latin typeface="Calibri" panose="020F0502020204030204" pitchFamily="34" charset="0"/>
              </a:rPr>
              <a:t>Qualitative investigation - conducted</a:t>
            </a:r>
          </a:p>
          <a:p>
            <a:r>
              <a:rPr lang="en-GB" sz="2800" dirty="0" smtClean="0">
                <a:solidFill>
                  <a:schemeClr val="bg1"/>
                </a:solidFill>
                <a:latin typeface="Calibri" panose="020F0502020204030204" pitchFamily="34" charset="0"/>
              </a:rPr>
              <a:t>Delphi Study – ongoing until December 2015</a:t>
            </a:r>
          </a:p>
          <a:p>
            <a:endParaRPr lang="en-GB" sz="2400" dirty="0">
              <a:solidFill>
                <a:schemeClr val="bg1"/>
              </a:solidFill>
              <a:latin typeface="Calibri" panose="020F0502020204030204" pitchFamily="34" charset="0"/>
            </a:endParaRPr>
          </a:p>
          <a:p>
            <a:endParaRPr lang="en-GB" sz="2400" dirty="0">
              <a:latin typeface="Calibri" panose="020F0502020204030204" pitchFamily="34" charset="0"/>
            </a:endParaRPr>
          </a:p>
        </p:txBody>
      </p:sp>
    </p:spTree>
    <p:extLst>
      <p:ext uri="{BB962C8B-B14F-4D97-AF65-F5344CB8AC3E}">
        <p14:creationId xmlns:p14="http://schemas.microsoft.com/office/powerpoint/2010/main" val="135621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56792"/>
            <a:ext cx="7992888" cy="4278094"/>
          </a:xfrm>
          <a:prstGeom prst="rect">
            <a:avLst/>
          </a:prstGeom>
          <a:noFill/>
        </p:spPr>
        <p:txBody>
          <a:bodyPr wrap="square" rtlCol="0">
            <a:spAutoFit/>
          </a:bodyPr>
          <a:lstStyle/>
          <a:p>
            <a:r>
              <a:rPr lang="en-GB" sz="2800" dirty="0" smtClean="0">
                <a:solidFill>
                  <a:srgbClr val="FFFFFF"/>
                </a:solidFill>
                <a:latin typeface="Calibri" panose="020F0502020204030204" pitchFamily="34" charset="0"/>
              </a:rPr>
              <a:t>Commissioning </a:t>
            </a:r>
            <a:r>
              <a:rPr lang="en-GB" sz="2800" dirty="0">
                <a:solidFill>
                  <a:srgbClr val="FFFFFF"/>
                </a:solidFill>
                <a:latin typeface="Calibri" panose="020F0502020204030204" pitchFamily="34" charset="0"/>
              </a:rPr>
              <a:t>is </a:t>
            </a:r>
            <a:r>
              <a:rPr lang="en-GB" sz="2800" dirty="0" smtClean="0">
                <a:solidFill>
                  <a:srgbClr val="FFFFFF"/>
                </a:solidFill>
                <a:latin typeface="Calibri" panose="020F0502020204030204" pitchFamily="34" charset="0"/>
              </a:rPr>
              <a:t>‘</a:t>
            </a:r>
            <a:r>
              <a:rPr lang="en-GB" sz="2800" i="1" dirty="0" smtClean="0">
                <a:solidFill>
                  <a:srgbClr val="FFFFFF"/>
                </a:solidFill>
                <a:latin typeface="Calibri" panose="020F0502020204030204" pitchFamily="34" charset="0"/>
              </a:rPr>
              <a:t>the </a:t>
            </a:r>
            <a:r>
              <a:rPr lang="en-GB" sz="2800" i="1" dirty="0">
                <a:solidFill>
                  <a:srgbClr val="FFFFFF"/>
                </a:solidFill>
                <a:latin typeface="Calibri" panose="020F0502020204030204" pitchFamily="34" charset="0"/>
              </a:rPr>
              <a:t>process of planning, agreeing and monitoring </a:t>
            </a:r>
            <a:r>
              <a:rPr lang="en-GB" sz="2800" i="1" dirty="0" smtClean="0">
                <a:solidFill>
                  <a:srgbClr val="FFFFFF"/>
                </a:solidFill>
                <a:latin typeface="Calibri" panose="020F0502020204030204" pitchFamily="34" charset="0"/>
              </a:rPr>
              <a:t>health services’ </a:t>
            </a:r>
            <a:r>
              <a:rPr lang="en-GB" sz="2800" dirty="0" smtClean="0">
                <a:solidFill>
                  <a:srgbClr val="FFFFFF"/>
                </a:solidFill>
                <a:latin typeface="Calibri" panose="020F0502020204030204" pitchFamily="34" charset="0"/>
              </a:rPr>
              <a:t>to ‘</a:t>
            </a:r>
            <a:r>
              <a:rPr lang="en-GB" sz="2800" i="1" dirty="0" smtClean="0">
                <a:solidFill>
                  <a:srgbClr val="FFFFFF"/>
                </a:solidFill>
                <a:latin typeface="Calibri" panose="020F0502020204030204" pitchFamily="34" charset="0"/>
              </a:rPr>
              <a:t>deliver better </a:t>
            </a:r>
            <a:r>
              <a:rPr lang="en-GB" sz="2800" i="1" dirty="0">
                <a:solidFill>
                  <a:srgbClr val="FFFFFF"/>
                </a:solidFill>
                <a:latin typeface="Calibri" panose="020F0502020204030204" pitchFamily="34" charset="0"/>
              </a:rPr>
              <a:t>quality, outcomes and value for </a:t>
            </a:r>
            <a:r>
              <a:rPr lang="en-GB" sz="2800" i="1" dirty="0" smtClean="0">
                <a:solidFill>
                  <a:srgbClr val="FFFFFF"/>
                </a:solidFill>
                <a:latin typeface="Calibri" panose="020F0502020204030204" pitchFamily="34" charset="0"/>
              </a:rPr>
              <a:t>money’ </a:t>
            </a:r>
            <a:r>
              <a:rPr lang="en-GB" sz="2800" dirty="0" smtClean="0">
                <a:solidFill>
                  <a:srgbClr val="FFFFFF"/>
                </a:solidFill>
                <a:latin typeface="Calibri" panose="020F0502020204030204" pitchFamily="34" charset="0"/>
              </a:rPr>
              <a:t>(</a:t>
            </a:r>
            <a:r>
              <a:rPr lang="en-GB" sz="2800" dirty="0">
                <a:solidFill>
                  <a:srgbClr val="FFFFFF"/>
                </a:solidFill>
                <a:latin typeface="Calibri" panose="020F0502020204030204" pitchFamily="34" charset="0"/>
              </a:rPr>
              <a:t>NHS England) </a:t>
            </a:r>
            <a:endParaRPr lang="en-GB" sz="2800" dirty="0" smtClean="0">
              <a:solidFill>
                <a:srgbClr val="FFFFFF"/>
              </a:solidFill>
              <a:latin typeface="Calibri" panose="020F0502020204030204" pitchFamily="34" charset="0"/>
            </a:endParaRPr>
          </a:p>
          <a:p>
            <a:endParaRPr lang="en-GB" sz="2800" dirty="0">
              <a:solidFill>
                <a:srgbClr val="FFFFFF"/>
              </a:solidFill>
              <a:latin typeface="Calibri" panose="020F0502020204030204" pitchFamily="34" charset="0"/>
            </a:endParaRPr>
          </a:p>
          <a:p>
            <a:endParaRPr lang="en-GB" sz="2800" dirty="0" smtClean="0">
              <a:solidFill>
                <a:srgbClr val="FFFFFF"/>
              </a:solidFill>
              <a:latin typeface="Calibri" panose="020F0502020204030204" pitchFamily="34" charset="0"/>
            </a:endParaRPr>
          </a:p>
          <a:p>
            <a:endParaRPr lang="en-GB" sz="2800" dirty="0" smtClean="0">
              <a:solidFill>
                <a:srgbClr val="FFFFFF"/>
              </a:solidFill>
              <a:latin typeface="Calibri" panose="020F0502020204030204" pitchFamily="34" charset="0"/>
            </a:endParaRPr>
          </a:p>
          <a:p>
            <a:endParaRPr lang="en-GB" sz="2800" dirty="0">
              <a:solidFill>
                <a:srgbClr val="FFFFFF"/>
              </a:solidFill>
              <a:latin typeface="Calibri" panose="020F0502020204030204" pitchFamily="34" charset="0"/>
            </a:endParaRPr>
          </a:p>
          <a:p>
            <a:endParaRPr lang="en-GB" sz="2800" dirty="0">
              <a:solidFill>
                <a:srgbClr val="FFFFFF"/>
              </a:solidFill>
              <a:latin typeface="Calibri" panose="020F0502020204030204" pitchFamily="34" charset="0"/>
            </a:endParaRPr>
          </a:p>
          <a:p>
            <a:endParaRPr lang="en-GB" sz="2400" dirty="0">
              <a:solidFill>
                <a:srgbClr val="FFFFFF"/>
              </a:solidFill>
              <a:latin typeface="Calibri" panose="020F0502020204030204" pitchFamily="34" charset="0"/>
            </a:endParaRPr>
          </a:p>
          <a:p>
            <a:endParaRPr lang="en-GB" sz="2400" dirty="0">
              <a:solidFill>
                <a:srgbClr val="323D43"/>
              </a:solidFill>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140967"/>
            <a:ext cx="2941687" cy="35937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4005064"/>
            <a:ext cx="1676400" cy="21907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2996952"/>
            <a:ext cx="1835805" cy="232447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2320" y="4365104"/>
            <a:ext cx="1578518" cy="2232248"/>
          </a:xfrm>
          <a:prstGeom prst="rect">
            <a:avLst/>
          </a:prstGeom>
        </p:spPr>
      </p:pic>
    </p:spTree>
    <p:extLst>
      <p:ext uri="{BB962C8B-B14F-4D97-AF65-F5344CB8AC3E}">
        <p14:creationId xmlns:p14="http://schemas.microsoft.com/office/powerpoint/2010/main" val="228528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2000"/>
                                        <p:tgtEl>
                                          <p:spTgt spid="8"/>
                                        </p:tgtEl>
                                      </p:cBhvr>
                                    </p:animEffect>
                                  </p:childTnLst>
                                </p:cTn>
                              </p:par>
                              <p:par>
                                <p:cTn id="16" presetID="21"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sp>
        <p:nvSpPr>
          <p:cNvPr id="4" name="Slide Number Placeholder 3"/>
          <p:cNvSpPr>
            <a:spLocks noGrp="1"/>
          </p:cNvSpPr>
          <p:nvPr>
            <p:ph type="sldNum" sz="quarter" idx="12"/>
          </p:nvPr>
        </p:nvSpPr>
        <p:spPr/>
        <p:txBody>
          <a:bodyPr/>
          <a:lstStyle/>
          <a:p>
            <a:fld id="{4561EA05-B320-41A9-8742-540E4D1FCE04}" type="slidenum">
              <a:rPr lang="en-GB" smtClean="0">
                <a:solidFill>
                  <a:srgbClr val="323D43"/>
                </a:solidFill>
              </a:rPr>
              <a:pPr/>
              <a:t>4</a:t>
            </a:fld>
            <a:endParaRPr lang="en-GB">
              <a:solidFill>
                <a:srgbClr val="323D43"/>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1014" y="3429000"/>
            <a:ext cx="4025448" cy="25202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789040"/>
            <a:ext cx="2705100" cy="16859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836712"/>
            <a:ext cx="2133600" cy="17907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1124744"/>
            <a:ext cx="2762250" cy="165735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7824" y="1556792"/>
            <a:ext cx="2286000" cy="2000250"/>
          </a:xfrm>
          <a:prstGeom prst="rect">
            <a:avLst/>
          </a:prstGeom>
        </p:spPr>
      </p:pic>
    </p:spTree>
    <p:extLst>
      <p:ext uri="{BB962C8B-B14F-4D97-AF65-F5344CB8AC3E}">
        <p14:creationId xmlns:p14="http://schemas.microsoft.com/office/powerpoint/2010/main" val="2035905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56792"/>
            <a:ext cx="7992888" cy="954107"/>
          </a:xfrm>
          <a:prstGeom prst="rect">
            <a:avLst/>
          </a:prstGeom>
          <a:noFill/>
        </p:spPr>
        <p:txBody>
          <a:bodyPr wrap="square" rtlCol="0">
            <a:spAutoFit/>
          </a:bodyPr>
          <a:lstStyle/>
          <a:p>
            <a:endParaRPr lang="en-GB" sz="2800" dirty="0" smtClean="0">
              <a:solidFill>
                <a:srgbClr val="FFFFFF"/>
              </a:solidFill>
              <a:latin typeface="Calibri" panose="020F0502020204030204" pitchFamily="34" charset="0"/>
            </a:endParaRPr>
          </a:p>
          <a:p>
            <a:endParaRPr lang="en-GB" sz="2800" dirty="0">
              <a:solidFill>
                <a:srgbClr val="FFFFFF"/>
              </a:solidFill>
              <a:latin typeface="Calibri" panose="020F0502020204030204" pitchFamily="34" charset="0"/>
            </a:endParaRPr>
          </a:p>
        </p:txBody>
      </p:sp>
      <p:sp>
        <p:nvSpPr>
          <p:cNvPr id="3" name="TextBox 2"/>
          <p:cNvSpPr txBox="1"/>
          <p:nvPr/>
        </p:nvSpPr>
        <p:spPr>
          <a:xfrm>
            <a:off x="395536" y="1268760"/>
            <a:ext cx="8208912" cy="3108543"/>
          </a:xfrm>
          <a:prstGeom prst="rect">
            <a:avLst/>
          </a:prstGeom>
          <a:noFill/>
        </p:spPr>
        <p:txBody>
          <a:bodyPr wrap="square" rtlCol="0">
            <a:spAutoFit/>
          </a:bodyPr>
          <a:lstStyle/>
          <a:p>
            <a:r>
              <a:rPr lang="en-GB" sz="2800" dirty="0" smtClean="0">
                <a:solidFill>
                  <a:schemeClr val="bg1"/>
                </a:solidFill>
                <a:latin typeface="Calibri" panose="020F0502020204030204" pitchFamily="34" charset="0"/>
              </a:rPr>
              <a:t>Solutions…?</a:t>
            </a:r>
          </a:p>
          <a:p>
            <a:endParaRPr lang="en-GB" sz="2400" dirty="0">
              <a:solidFill>
                <a:schemeClr val="bg1"/>
              </a:solidFill>
              <a:latin typeface="Calibri" panose="020F0502020204030204" pitchFamily="34" charset="0"/>
            </a:endParaRPr>
          </a:p>
          <a:p>
            <a:endParaRPr lang="en-GB" sz="2400" dirty="0" smtClean="0">
              <a:solidFill>
                <a:schemeClr val="bg1"/>
              </a:solidFill>
              <a:latin typeface="Calibri" panose="020F0502020204030204" pitchFamily="34" charset="0"/>
            </a:endParaRPr>
          </a:p>
          <a:p>
            <a:endParaRPr lang="en-GB" sz="2400" dirty="0">
              <a:solidFill>
                <a:schemeClr val="bg1"/>
              </a:solidFill>
              <a:latin typeface="Calibri" panose="020F0502020204030204" pitchFamily="34" charset="0"/>
            </a:endParaRPr>
          </a:p>
          <a:p>
            <a:endParaRPr lang="en-GB" sz="2400" dirty="0" smtClean="0">
              <a:solidFill>
                <a:schemeClr val="bg1"/>
              </a:solidFill>
              <a:latin typeface="Calibri" panose="020F0502020204030204" pitchFamily="34" charset="0"/>
            </a:endParaRPr>
          </a:p>
          <a:p>
            <a:endParaRPr lang="en-GB" sz="2400" dirty="0">
              <a:solidFill>
                <a:schemeClr val="bg1"/>
              </a:solidFill>
              <a:latin typeface="Calibri" panose="020F0502020204030204" pitchFamily="34" charset="0"/>
            </a:endParaRPr>
          </a:p>
          <a:p>
            <a:endParaRPr lang="en-GB" sz="2400" dirty="0" smtClean="0">
              <a:solidFill>
                <a:schemeClr val="bg1"/>
              </a:solidFill>
              <a:latin typeface="Calibri" panose="020F0502020204030204" pitchFamily="34" charset="0"/>
            </a:endParaRPr>
          </a:p>
          <a:p>
            <a:endParaRPr lang="en-GB" sz="2400" dirty="0">
              <a:solidFill>
                <a:schemeClr val="bg1"/>
              </a:solidFill>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204864"/>
            <a:ext cx="1512168" cy="15121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1412776"/>
            <a:ext cx="2286000" cy="18097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3717032"/>
            <a:ext cx="1800225" cy="25431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536" y="4293096"/>
            <a:ext cx="3486150" cy="13049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1840" y="1340768"/>
            <a:ext cx="1800200" cy="18002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0232" y="4077072"/>
            <a:ext cx="2016224" cy="1510222"/>
          </a:xfrm>
          <a:prstGeom prst="rect">
            <a:avLst/>
          </a:prstGeom>
        </p:spPr>
      </p:pic>
    </p:spTree>
    <p:extLst>
      <p:ext uri="{BB962C8B-B14F-4D97-AF65-F5344CB8AC3E}">
        <p14:creationId xmlns:p14="http://schemas.microsoft.com/office/powerpoint/2010/main" val="3166704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395536" y="1556792"/>
            <a:ext cx="7992888" cy="4278094"/>
          </a:xfrm>
          <a:prstGeom prst="rect">
            <a:avLst/>
          </a:prstGeom>
          <a:noFill/>
        </p:spPr>
        <p:txBody>
          <a:bodyPr wrap="square" rtlCol="0">
            <a:spAutoFit/>
          </a:bodyPr>
          <a:lstStyle/>
          <a:p>
            <a:r>
              <a:rPr lang="en-GB" sz="2800" dirty="0" smtClean="0">
                <a:solidFill>
                  <a:srgbClr val="FFFFFF"/>
                </a:solidFill>
                <a:latin typeface="Calibri" panose="020F0502020204030204" pitchFamily="34" charset="0"/>
              </a:rPr>
              <a:t>Aims</a:t>
            </a:r>
          </a:p>
          <a:p>
            <a:pPr marL="457200" indent="-457200">
              <a:buFont typeface="Arial" panose="020B0604020202020204" pitchFamily="34" charset="0"/>
              <a:buChar char="•"/>
            </a:pPr>
            <a:r>
              <a:rPr lang="en-GB" sz="2800" dirty="0">
                <a:solidFill>
                  <a:srgbClr val="FFFFFF"/>
                </a:solidFill>
                <a:latin typeface="Calibri" panose="020F0502020204030204" pitchFamily="34" charset="0"/>
              </a:rPr>
              <a:t>To understand how </a:t>
            </a:r>
            <a:r>
              <a:rPr lang="en-GB" sz="2800" dirty="0" smtClean="0">
                <a:solidFill>
                  <a:srgbClr val="FFFFFF"/>
                </a:solidFill>
                <a:latin typeface="Calibri" panose="020F0502020204030204" pitchFamily="34" charset="0"/>
              </a:rPr>
              <a:t>NHS commissioners </a:t>
            </a:r>
            <a:r>
              <a:rPr lang="en-GB" sz="2800" dirty="0">
                <a:solidFill>
                  <a:srgbClr val="FFFFFF"/>
                </a:solidFill>
                <a:latin typeface="Calibri" panose="020F0502020204030204" pitchFamily="34" charset="0"/>
              </a:rPr>
              <a:t>conceptualise and prioritise self-management of </a:t>
            </a:r>
            <a:r>
              <a:rPr lang="en-GB" sz="2800" dirty="0" smtClean="0">
                <a:solidFill>
                  <a:srgbClr val="FFFFFF"/>
                </a:solidFill>
                <a:latin typeface="Calibri" panose="020F0502020204030204" pitchFamily="34" charset="0"/>
              </a:rPr>
              <a:t>LTCs </a:t>
            </a:r>
          </a:p>
          <a:p>
            <a:pPr marL="457200" indent="-457200">
              <a:buFont typeface="Arial" panose="020B0604020202020204" pitchFamily="34" charset="0"/>
              <a:buChar char="•"/>
            </a:pPr>
            <a:r>
              <a:rPr lang="en-GB" sz="2800" dirty="0" smtClean="0">
                <a:solidFill>
                  <a:srgbClr val="FFFFFF"/>
                </a:solidFill>
                <a:latin typeface="Calibri" panose="020F0502020204030204" pitchFamily="34" charset="0"/>
              </a:rPr>
              <a:t>To identify which </a:t>
            </a:r>
            <a:r>
              <a:rPr lang="en-GB" sz="2800" dirty="0">
                <a:solidFill>
                  <a:srgbClr val="FFFFFF"/>
                </a:solidFill>
                <a:latin typeface="Calibri" panose="020F0502020204030204" pitchFamily="34" charset="0"/>
              </a:rPr>
              <a:t>outcomes of self-management support are valued</a:t>
            </a:r>
            <a:endParaRPr lang="en-GB" sz="2800" dirty="0" smtClean="0">
              <a:solidFill>
                <a:srgbClr val="FFFFFF"/>
              </a:solidFill>
              <a:latin typeface="Calibri" panose="020F0502020204030204" pitchFamily="34" charset="0"/>
            </a:endParaRPr>
          </a:p>
          <a:p>
            <a:endParaRPr lang="en-GB" sz="2800" dirty="0" smtClean="0">
              <a:solidFill>
                <a:srgbClr val="FFFFFF"/>
              </a:solidFill>
              <a:latin typeface="Calibri" panose="020F0502020204030204" pitchFamily="34" charset="0"/>
            </a:endParaRPr>
          </a:p>
          <a:p>
            <a:endParaRPr lang="en-GB" sz="2800" dirty="0">
              <a:solidFill>
                <a:srgbClr val="FFFFFF"/>
              </a:solidFill>
              <a:latin typeface="Calibri" panose="020F0502020204030204" pitchFamily="34" charset="0"/>
            </a:endParaRPr>
          </a:p>
          <a:p>
            <a:endParaRPr lang="en-GB" sz="2400" dirty="0">
              <a:solidFill>
                <a:srgbClr val="FFFFFF"/>
              </a:solidFill>
              <a:latin typeface="Calibri" panose="020F0502020204030204" pitchFamily="34" charset="0"/>
            </a:endParaRPr>
          </a:p>
          <a:p>
            <a:endParaRPr lang="en-GB" sz="2400" dirty="0">
              <a:solidFill>
                <a:srgbClr val="323D43"/>
              </a:solidFill>
              <a:latin typeface="Calibri" panose="020F0502020204030204" pitchFamily="34" charset="0"/>
            </a:endParaRPr>
          </a:p>
        </p:txBody>
      </p:sp>
    </p:spTree>
    <p:extLst>
      <p:ext uri="{BB962C8B-B14F-4D97-AF65-F5344CB8AC3E}">
        <p14:creationId xmlns:p14="http://schemas.microsoft.com/office/powerpoint/2010/main" val="2285284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395536" y="1556792"/>
            <a:ext cx="7992888" cy="2985433"/>
          </a:xfrm>
          <a:prstGeom prst="rect">
            <a:avLst/>
          </a:prstGeom>
          <a:noFill/>
        </p:spPr>
        <p:txBody>
          <a:bodyPr wrap="square" rtlCol="0">
            <a:spAutoFit/>
          </a:bodyPr>
          <a:lstStyle/>
          <a:p>
            <a:endParaRPr lang="en-GB" sz="2800" dirty="0" smtClean="0">
              <a:solidFill>
                <a:srgbClr val="FFFFFF"/>
              </a:solidFill>
              <a:latin typeface="Calibri" panose="020F0502020204030204" pitchFamily="34" charset="0"/>
            </a:endParaRPr>
          </a:p>
          <a:p>
            <a:endParaRPr lang="en-GB" sz="2800" dirty="0" smtClean="0">
              <a:solidFill>
                <a:srgbClr val="FFFFFF"/>
              </a:solidFill>
              <a:latin typeface="Calibri" panose="020F0502020204030204" pitchFamily="34" charset="0"/>
            </a:endParaRPr>
          </a:p>
          <a:p>
            <a:endParaRPr lang="en-GB" sz="2800" dirty="0" smtClean="0">
              <a:solidFill>
                <a:srgbClr val="FFFFFF"/>
              </a:solidFill>
              <a:latin typeface="Calibri" panose="020F0502020204030204" pitchFamily="34" charset="0"/>
            </a:endParaRPr>
          </a:p>
          <a:p>
            <a:endParaRPr lang="en-GB" sz="2800" dirty="0">
              <a:solidFill>
                <a:srgbClr val="FFFFFF"/>
              </a:solidFill>
              <a:latin typeface="Calibri" panose="020F0502020204030204" pitchFamily="34" charset="0"/>
            </a:endParaRPr>
          </a:p>
          <a:p>
            <a:endParaRPr lang="en-GB" sz="2800" dirty="0">
              <a:solidFill>
                <a:srgbClr val="FFFFFF"/>
              </a:solidFill>
              <a:latin typeface="Calibri" panose="020F0502020204030204" pitchFamily="34" charset="0"/>
            </a:endParaRPr>
          </a:p>
          <a:p>
            <a:endParaRPr lang="en-GB" sz="2400" dirty="0">
              <a:solidFill>
                <a:srgbClr val="FFFFFF"/>
              </a:solidFill>
              <a:latin typeface="Calibri" panose="020F0502020204030204" pitchFamily="34" charset="0"/>
            </a:endParaRPr>
          </a:p>
          <a:p>
            <a:endParaRPr lang="en-GB" sz="2400" dirty="0">
              <a:solidFill>
                <a:srgbClr val="323D43"/>
              </a:solidFill>
              <a:latin typeface="Calibri" panose="020F0502020204030204" pitchFamily="34" charset="0"/>
            </a:endParaRPr>
          </a:p>
        </p:txBody>
      </p:sp>
      <p:sp>
        <p:nvSpPr>
          <p:cNvPr id="4" name="TextBox 3"/>
          <p:cNvSpPr txBox="1"/>
          <p:nvPr/>
        </p:nvSpPr>
        <p:spPr>
          <a:xfrm>
            <a:off x="467544" y="1628800"/>
            <a:ext cx="7358361" cy="4093428"/>
          </a:xfrm>
          <a:prstGeom prst="rect">
            <a:avLst/>
          </a:prstGeom>
          <a:noFill/>
        </p:spPr>
        <p:txBody>
          <a:bodyPr wrap="none" rtlCol="0">
            <a:spAutoFit/>
          </a:bodyPr>
          <a:lstStyle/>
          <a:p>
            <a:r>
              <a:rPr lang="en-GB" sz="2800" b="1" dirty="0" smtClean="0">
                <a:solidFill>
                  <a:schemeClr val="bg1"/>
                </a:solidFill>
                <a:latin typeface="Calibri" panose="020F0502020204030204" pitchFamily="34" charset="0"/>
              </a:rPr>
              <a:t>Methods</a:t>
            </a:r>
          </a:p>
          <a:p>
            <a:r>
              <a:rPr lang="en-GB" sz="2400" dirty="0" smtClean="0">
                <a:solidFill>
                  <a:schemeClr val="bg1"/>
                </a:solidFill>
                <a:latin typeface="Calibri" panose="020F0502020204030204" pitchFamily="34" charset="0"/>
              </a:rPr>
              <a:t>Semi-structured interviews &amp; deductive thematic analysis</a:t>
            </a:r>
          </a:p>
          <a:p>
            <a:endParaRPr lang="en-GB" sz="2400" dirty="0" smtClean="0">
              <a:solidFill>
                <a:schemeClr val="bg1"/>
              </a:solidFill>
              <a:latin typeface="Calibri" panose="020F0502020204030204" pitchFamily="34" charset="0"/>
            </a:endParaRPr>
          </a:p>
          <a:p>
            <a:r>
              <a:rPr lang="en-GB" sz="2400" dirty="0" smtClean="0">
                <a:solidFill>
                  <a:schemeClr val="bg1"/>
                </a:solidFill>
                <a:latin typeface="Calibri" panose="020F0502020204030204" pitchFamily="34" charset="0"/>
              </a:rPr>
              <a:t>Understanding </a:t>
            </a:r>
            <a:r>
              <a:rPr lang="en-GB" sz="2400" dirty="0" smtClean="0">
                <a:solidFill>
                  <a:schemeClr val="bg1"/>
                </a:solidFill>
                <a:latin typeface="Calibri" panose="020F0502020204030204" pitchFamily="34" charset="0"/>
              </a:rPr>
              <a:t>of SM</a:t>
            </a:r>
          </a:p>
          <a:p>
            <a:r>
              <a:rPr lang="en-GB" sz="2400" dirty="0" smtClean="0">
                <a:solidFill>
                  <a:schemeClr val="bg1"/>
                </a:solidFill>
                <a:latin typeface="Calibri" panose="020F0502020204030204" pitchFamily="34" charset="0"/>
              </a:rPr>
              <a:t>Understanding of the skills and attributes of a ‘good’ SM</a:t>
            </a:r>
          </a:p>
          <a:p>
            <a:r>
              <a:rPr lang="en-GB" sz="2400" dirty="0" smtClean="0">
                <a:solidFill>
                  <a:schemeClr val="bg1"/>
                </a:solidFill>
                <a:latin typeface="Calibri" panose="020F0502020204030204" pitchFamily="34" charset="0"/>
              </a:rPr>
              <a:t>SM support commissioned or planned in CCG</a:t>
            </a:r>
          </a:p>
          <a:p>
            <a:r>
              <a:rPr lang="en-GB" sz="2400" dirty="0" smtClean="0">
                <a:solidFill>
                  <a:schemeClr val="bg1"/>
                </a:solidFill>
                <a:latin typeface="Calibri" panose="020F0502020204030204" pitchFamily="34" charset="0"/>
              </a:rPr>
              <a:t>How this support was/is evaluated</a:t>
            </a:r>
          </a:p>
          <a:p>
            <a:r>
              <a:rPr lang="en-GB" sz="2400" dirty="0" smtClean="0">
                <a:solidFill>
                  <a:schemeClr val="bg1"/>
                </a:solidFill>
                <a:latin typeface="Calibri" panose="020F0502020204030204" pitchFamily="34" charset="0"/>
              </a:rPr>
              <a:t>The purpose/desired aims of the support</a:t>
            </a:r>
          </a:p>
          <a:p>
            <a:r>
              <a:rPr lang="en-GB" sz="2400" dirty="0" smtClean="0">
                <a:solidFill>
                  <a:schemeClr val="bg1"/>
                </a:solidFill>
                <a:latin typeface="Calibri" panose="020F0502020204030204" pitchFamily="34" charset="0"/>
              </a:rPr>
              <a:t>Impact of SM on the NHS/commissioning climate</a:t>
            </a:r>
          </a:p>
          <a:p>
            <a:endParaRPr lang="en-GB" sz="2000" dirty="0">
              <a:solidFill>
                <a:schemeClr val="bg1"/>
              </a:solidFill>
              <a:latin typeface="Calibri" panose="020F0502020204030204" pitchFamily="34" charset="0"/>
            </a:endParaRPr>
          </a:p>
          <a:p>
            <a:endParaRPr lang="en-GB" sz="2000"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28280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500"/>
                                        <p:tgtEl>
                                          <p:spTgt spid="4">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500"/>
                                        <p:tgtEl>
                                          <p:spTgt spid="4">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395536" y="1556792"/>
            <a:ext cx="7992888" cy="4216539"/>
          </a:xfrm>
          <a:prstGeom prst="rect">
            <a:avLst/>
          </a:prstGeom>
          <a:noFill/>
        </p:spPr>
        <p:txBody>
          <a:bodyPr wrap="square" rtlCol="0">
            <a:spAutoFit/>
          </a:bodyPr>
          <a:lstStyle/>
          <a:p>
            <a:r>
              <a:rPr lang="en-GB" sz="2800" b="1" dirty="0" smtClean="0">
                <a:solidFill>
                  <a:srgbClr val="FFFFFF"/>
                </a:solidFill>
                <a:latin typeface="Calibri" panose="020F0502020204030204" pitchFamily="34" charset="0"/>
              </a:rPr>
              <a:t>Commissioners</a:t>
            </a:r>
          </a:p>
          <a:p>
            <a:endParaRPr lang="en-GB" sz="2400" dirty="0" smtClean="0">
              <a:solidFill>
                <a:srgbClr val="FFFFFF"/>
              </a:solidFill>
              <a:latin typeface="Calibri" panose="020F0502020204030204" pitchFamily="34" charset="0"/>
            </a:endParaRPr>
          </a:p>
          <a:p>
            <a:r>
              <a:rPr lang="en-GB" sz="2400" dirty="0" smtClean="0">
                <a:solidFill>
                  <a:srgbClr val="FFFFFF"/>
                </a:solidFill>
                <a:latin typeface="Calibri" panose="020F0502020204030204" pitchFamily="34" charset="0"/>
              </a:rPr>
              <a:t>Recruited </a:t>
            </a:r>
            <a:r>
              <a:rPr lang="en-GB" sz="2400" dirty="0">
                <a:solidFill>
                  <a:srgbClr val="FFFFFF"/>
                </a:solidFill>
                <a:latin typeface="Calibri" panose="020F0502020204030204" pitchFamily="34" charset="0"/>
              </a:rPr>
              <a:t>from different levels of </a:t>
            </a:r>
            <a:r>
              <a:rPr lang="en-GB" sz="2400" dirty="0" smtClean="0">
                <a:solidFill>
                  <a:srgbClr val="FFFFFF"/>
                </a:solidFill>
                <a:latin typeface="Calibri" panose="020F0502020204030204" pitchFamily="34" charset="0"/>
              </a:rPr>
              <a:t>commissioning across England</a:t>
            </a:r>
            <a:endParaRPr lang="en-GB" sz="2400"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a:p>
            <a:r>
              <a:rPr lang="en-GB" sz="2400" dirty="0" smtClean="0">
                <a:solidFill>
                  <a:srgbClr val="FFFFFF"/>
                </a:solidFill>
                <a:latin typeface="Calibri" panose="020F0502020204030204" pitchFamily="34" charset="0"/>
              </a:rPr>
              <a:t>Had a role in either:</a:t>
            </a:r>
          </a:p>
          <a:p>
            <a:pPr marL="457200" indent="-457200">
              <a:buAutoNum type="arabicPeriod"/>
            </a:pPr>
            <a:r>
              <a:rPr lang="en-GB" sz="2400" dirty="0" smtClean="0">
                <a:solidFill>
                  <a:srgbClr val="FFFFFF"/>
                </a:solidFill>
                <a:latin typeface="Calibri" panose="020F0502020204030204" pitchFamily="34" charset="0"/>
              </a:rPr>
              <a:t>Commissioning support for Self-management</a:t>
            </a:r>
          </a:p>
          <a:p>
            <a:pPr marL="457200" indent="-457200">
              <a:buAutoNum type="arabicPeriod"/>
            </a:pPr>
            <a:r>
              <a:rPr lang="en-GB" sz="2400" dirty="0" smtClean="0">
                <a:solidFill>
                  <a:srgbClr val="FFFFFF"/>
                </a:solidFill>
                <a:latin typeface="Calibri" panose="020F0502020204030204" pitchFamily="34" charset="0"/>
              </a:rPr>
              <a:t>Commissioning support for </a:t>
            </a:r>
            <a:r>
              <a:rPr lang="en-GB" sz="2400" dirty="0" smtClean="0">
                <a:solidFill>
                  <a:srgbClr val="FFFFFF"/>
                </a:solidFill>
                <a:latin typeface="Calibri" panose="020F0502020204030204" pitchFamily="34" charset="0"/>
              </a:rPr>
              <a:t>LTCs</a:t>
            </a:r>
          </a:p>
          <a:p>
            <a:pPr marL="457200" indent="-457200">
              <a:buAutoNum type="arabicPeriod"/>
            </a:pPr>
            <a:r>
              <a:rPr lang="en-GB" sz="2400" dirty="0" smtClean="0">
                <a:solidFill>
                  <a:srgbClr val="FFFFFF"/>
                </a:solidFill>
                <a:latin typeface="Calibri" panose="020F0502020204030204" pitchFamily="34" charset="0"/>
              </a:rPr>
              <a:t>Role in setting policy direction for commissioning</a:t>
            </a:r>
            <a:endParaRPr lang="en-GB" sz="2400" dirty="0" smtClean="0">
              <a:solidFill>
                <a:srgbClr val="FFFFFF"/>
              </a:solidFill>
              <a:latin typeface="Calibri" panose="020F0502020204030204" pitchFamily="34" charset="0"/>
            </a:endParaRPr>
          </a:p>
          <a:p>
            <a:endParaRPr lang="en-GB" sz="2400"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2828066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ss1g09\AppData\Local\Microsoft\Windows\Temporary Internet Files\Content.Outlook\6KWGQY3D\HF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05264"/>
            <a:ext cx="1799590" cy="902970"/>
          </a:xfrm>
          <a:prstGeom prst="rect">
            <a:avLst/>
          </a:prstGeom>
          <a:noFill/>
          <a:ln>
            <a:noFill/>
          </a:ln>
        </p:spPr>
      </p:pic>
      <p:pic>
        <p:nvPicPr>
          <p:cNvPr id="6" name="Picture 5" descr="\\soton.ac.uk\ude\PersonalFiles\Users\jss1g09\mydocuments\SM VOICED\Logo Whit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4288" y="5675176"/>
            <a:ext cx="1799590" cy="1047115"/>
          </a:xfrm>
          <a:prstGeom prst="rect">
            <a:avLst/>
          </a:prstGeom>
          <a:noFill/>
          <a:ln>
            <a:noFill/>
          </a:ln>
        </p:spPr>
      </p:pic>
      <p:sp>
        <p:nvSpPr>
          <p:cNvPr id="2" name="TextBox 1"/>
          <p:cNvSpPr txBox="1"/>
          <p:nvPr/>
        </p:nvSpPr>
        <p:spPr>
          <a:xfrm>
            <a:off x="107504" y="1412776"/>
            <a:ext cx="7992888" cy="1200329"/>
          </a:xfrm>
          <a:prstGeom prst="rect">
            <a:avLst/>
          </a:prstGeom>
          <a:noFill/>
        </p:spPr>
        <p:txBody>
          <a:bodyPr wrap="square" rtlCol="0">
            <a:spAutoFit/>
          </a:bodyPr>
          <a:lstStyle/>
          <a:p>
            <a:r>
              <a:rPr lang="en-GB" sz="2400" b="1" dirty="0" smtClean="0">
                <a:solidFill>
                  <a:srgbClr val="FFFFFF"/>
                </a:solidFill>
                <a:latin typeface="Calibri" panose="020F0502020204030204" pitchFamily="34" charset="0"/>
              </a:rPr>
              <a:t>Results</a:t>
            </a:r>
          </a:p>
          <a:p>
            <a:endParaRPr lang="en-GB" sz="2400" b="1" dirty="0">
              <a:solidFill>
                <a:srgbClr val="FFFFFF"/>
              </a:solidFill>
              <a:latin typeface="Calibri" panose="020F0502020204030204" pitchFamily="34" charset="0"/>
            </a:endParaRPr>
          </a:p>
          <a:p>
            <a:endParaRPr lang="en-GB" sz="2400" dirty="0" smtClean="0">
              <a:solidFill>
                <a:srgbClr val="FFFFFF"/>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48967871"/>
              </p:ext>
            </p:extLst>
          </p:nvPr>
        </p:nvGraphicFramePr>
        <p:xfrm>
          <a:off x="683568" y="2420888"/>
          <a:ext cx="7899179" cy="2088231"/>
        </p:xfrm>
        <a:graphic>
          <a:graphicData uri="http://schemas.openxmlformats.org/drawingml/2006/table">
            <a:tbl>
              <a:tblPr firstRow="1" firstCol="1" bandRow="1">
                <a:tableStyleId>{5C22544A-7EE6-4342-B048-85BDC9FD1C3A}</a:tableStyleId>
              </a:tblPr>
              <a:tblGrid>
                <a:gridCol w="768485"/>
                <a:gridCol w="801593"/>
                <a:gridCol w="923575"/>
                <a:gridCol w="1184964"/>
                <a:gridCol w="1184964"/>
                <a:gridCol w="1517799"/>
                <a:gridCol w="1517799"/>
              </a:tblGrid>
              <a:tr h="696077">
                <a:tc rowSpan="2">
                  <a:txBody>
                    <a:bodyPr/>
                    <a:lstStyle/>
                    <a:p>
                      <a:pPr>
                        <a:lnSpc>
                          <a:spcPct val="115000"/>
                        </a:lnSpc>
                        <a:spcAft>
                          <a:spcPts val="0"/>
                        </a:spcAft>
                      </a:pPr>
                      <a:r>
                        <a:rPr lang="en-GB" sz="1800" dirty="0">
                          <a:effectLst/>
                          <a:latin typeface="Calibri" panose="020F0502020204030204" pitchFamily="34" charset="0"/>
                        </a:rPr>
                        <a:t>Total</a:t>
                      </a:r>
                      <a:endParaRPr lang="en-GB" sz="1800" dirty="0">
                        <a:effectLst/>
                        <a:latin typeface="Calibri" panose="020F0502020204030204" pitchFamily="34" charset="0"/>
                        <a:ea typeface="SimSun"/>
                        <a:cs typeface="Arial"/>
                      </a:endParaRPr>
                    </a:p>
                  </a:txBody>
                  <a:tcPr marL="68580" marR="68580" marT="0" marB="0"/>
                </a:tc>
                <a:tc gridSpan="2">
                  <a:txBody>
                    <a:bodyPr/>
                    <a:lstStyle/>
                    <a:p>
                      <a:pPr algn="ctr">
                        <a:lnSpc>
                          <a:spcPct val="115000"/>
                        </a:lnSpc>
                        <a:spcAft>
                          <a:spcPts val="0"/>
                        </a:spcAft>
                      </a:pPr>
                      <a:r>
                        <a:rPr lang="en-GB" sz="1800" dirty="0">
                          <a:effectLst/>
                          <a:latin typeface="Calibri" panose="020F0502020204030204" pitchFamily="34" charset="0"/>
                        </a:rPr>
                        <a:t>Gender</a:t>
                      </a:r>
                      <a:endParaRPr lang="en-GB" sz="1800" dirty="0">
                        <a:effectLst/>
                        <a:latin typeface="Calibri" panose="020F0502020204030204" pitchFamily="34" charset="0"/>
                        <a:ea typeface="SimSun"/>
                        <a:cs typeface="Arial"/>
                      </a:endParaRPr>
                    </a:p>
                  </a:txBody>
                  <a:tcPr marL="68580" marR="68580" marT="0" marB="0"/>
                </a:tc>
                <a:tc hMerge="1">
                  <a:txBody>
                    <a:bodyPr/>
                    <a:lstStyle/>
                    <a:p>
                      <a:endParaRPr lang="en-GB"/>
                    </a:p>
                  </a:txBody>
                  <a:tcPr/>
                </a:tc>
                <a:tc gridSpan="4">
                  <a:txBody>
                    <a:bodyPr/>
                    <a:lstStyle/>
                    <a:p>
                      <a:pPr algn="ctr">
                        <a:lnSpc>
                          <a:spcPct val="115000"/>
                        </a:lnSpc>
                        <a:spcAft>
                          <a:spcPts val="0"/>
                        </a:spcAft>
                      </a:pPr>
                      <a:r>
                        <a:rPr lang="en-GB" sz="1800" dirty="0">
                          <a:effectLst/>
                          <a:latin typeface="Calibri" panose="020F0502020204030204" pitchFamily="34" charset="0"/>
                        </a:rPr>
                        <a:t>Structure</a:t>
                      </a:r>
                      <a:endParaRPr lang="en-GB" sz="1800" dirty="0">
                        <a:effectLst/>
                        <a:latin typeface="Calibri" panose="020F0502020204030204" pitchFamily="34" charset="0"/>
                        <a:ea typeface="SimSun"/>
                        <a:cs typeface="Arial"/>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r>
              <a:tr h="696077">
                <a:tc vMerge="1">
                  <a:txBody>
                    <a:bodyPr/>
                    <a:lstStyle/>
                    <a:p>
                      <a:endParaRPr lang="en-GB"/>
                    </a:p>
                  </a:txBody>
                  <a:tcPr/>
                </a:tc>
                <a:tc>
                  <a:txBody>
                    <a:bodyPr/>
                    <a:lstStyle/>
                    <a:p>
                      <a:pPr algn="ctr">
                        <a:lnSpc>
                          <a:spcPct val="115000"/>
                        </a:lnSpc>
                        <a:spcAft>
                          <a:spcPts val="0"/>
                        </a:spcAft>
                      </a:pPr>
                      <a:r>
                        <a:rPr lang="en-GB" sz="1800">
                          <a:effectLst/>
                          <a:latin typeface="Calibri" panose="020F0502020204030204" pitchFamily="34" charset="0"/>
                        </a:rPr>
                        <a:t>M</a:t>
                      </a:r>
                      <a:endParaRPr lang="en-GB" sz="180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a:effectLst/>
                          <a:latin typeface="Calibri" panose="020F0502020204030204" pitchFamily="34" charset="0"/>
                        </a:rPr>
                        <a:t>F</a:t>
                      </a:r>
                      <a:endParaRPr lang="en-GB" sz="180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dirty="0" smtClean="0">
                          <a:effectLst/>
                          <a:latin typeface="Calibri" panose="020F0502020204030204" pitchFamily="34" charset="0"/>
                        </a:rPr>
                        <a:t>CCG</a:t>
                      </a: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CSU</a:t>
                      </a:r>
                      <a:endParaRPr lang="en-GB" sz="1800" dirty="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NHS </a:t>
                      </a:r>
                      <a:r>
                        <a:rPr lang="en-GB" sz="1800" dirty="0" smtClean="0">
                          <a:effectLst/>
                          <a:latin typeface="Calibri" panose="020F0502020204030204" pitchFamily="34" charset="0"/>
                        </a:rPr>
                        <a:t>England </a:t>
                      </a:r>
                      <a:r>
                        <a:rPr lang="en-GB" sz="1800" dirty="0">
                          <a:effectLst/>
                          <a:latin typeface="Calibri" panose="020F0502020204030204" pitchFamily="34" charset="0"/>
                        </a:rPr>
                        <a:t>Regional</a:t>
                      </a:r>
                      <a:endParaRPr lang="en-GB" sz="1800" dirty="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NHS </a:t>
                      </a:r>
                      <a:r>
                        <a:rPr lang="en-GB" sz="1800" dirty="0" smtClean="0">
                          <a:effectLst/>
                          <a:latin typeface="Calibri" panose="020F0502020204030204" pitchFamily="34" charset="0"/>
                        </a:rPr>
                        <a:t>England </a:t>
                      </a:r>
                      <a:r>
                        <a:rPr lang="en-GB" sz="1800" dirty="0">
                          <a:effectLst/>
                          <a:latin typeface="Calibri" panose="020F0502020204030204" pitchFamily="34" charset="0"/>
                        </a:rPr>
                        <a:t>National</a:t>
                      </a:r>
                      <a:endParaRPr lang="en-GB" sz="1800" dirty="0">
                        <a:effectLst/>
                        <a:latin typeface="Calibri" panose="020F0502020204030204" pitchFamily="34" charset="0"/>
                        <a:ea typeface="SimSun"/>
                        <a:cs typeface="Arial"/>
                      </a:endParaRPr>
                    </a:p>
                  </a:txBody>
                  <a:tcPr marL="68580" marR="68580" marT="0" marB="0"/>
                </a:tc>
              </a:tr>
              <a:tr h="696077">
                <a:tc>
                  <a:txBody>
                    <a:bodyPr/>
                    <a:lstStyle/>
                    <a:p>
                      <a:pPr algn="ctr">
                        <a:lnSpc>
                          <a:spcPct val="115000"/>
                        </a:lnSpc>
                        <a:spcAft>
                          <a:spcPts val="0"/>
                        </a:spcAft>
                      </a:pPr>
                      <a:r>
                        <a:rPr lang="en-GB" sz="1800" dirty="0" smtClean="0">
                          <a:effectLst/>
                          <a:latin typeface="Calibri" panose="020F0502020204030204" pitchFamily="34" charset="0"/>
                        </a:rPr>
                        <a:t>23</a:t>
                      </a:r>
                      <a:endParaRPr lang="en-GB" sz="1800" dirty="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dirty="0" smtClean="0">
                          <a:effectLst/>
                          <a:latin typeface="Calibri" panose="020F0502020204030204" pitchFamily="34" charset="0"/>
                        </a:rPr>
                        <a:t>9</a:t>
                      </a:r>
                      <a:endParaRPr lang="en-GB" sz="1800" dirty="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a:effectLst/>
                          <a:latin typeface="Calibri" panose="020F0502020204030204" pitchFamily="34" charset="0"/>
                        </a:rPr>
                        <a:t>14</a:t>
                      </a:r>
                      <a:endParaRPr lang="en-GB" sz="180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dirty="0" smtClean="0">
                          <a:effectLst/>
                          <a:latin typeface="Calibri" panose="020F0502020204030204" pitchFamily="34" charset="0"/>
                        </a:rPr>
                        <a:t>18</a:t>
                      </a:r>
                      <a:endParaRPr lang="en-GB" sz="1800" dirty="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a:effectLst/>
                          <a:latin typeface="Calibri" panose="020F0502020204030204" pitchFamily="34" charset="0"/>
                        </a:rPr>
                        <a:t>1</a:t>
                      </a:r>
                      <a:endParaRPr lang="en-GB" sz="180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a:effectLst/>
                          <a:latin typeface="Calibri" panose="020F0502020204030204" pitchFamily="34" charset="0"/>
                        </a:rPr>
                        <a:t>1</a:t>
                      </a:r>
                      <a:endParaRPr lang="en-GB" sz="1800">
                        <a:effectLst/>
                        <a:latin typeface="Calibri" panose="020F0502020204030204" pitchFamily="34" charset="0"/>
                        <a:ea typeface="SimSun"/>
                        <a:cs typeface="Arial"/>
                      </a:endParaRPr>
                    </a:p>
                  </a:txBody>
                  <a:tcPr marL="68580" marR="68580" marT="0" marB="0"/>
                </a:tc>
                <a:tc>
                  <a:txBody>
                    <a:bodyPr/>
                    <a:lstStyle/>
                    <a:p>
                      <a:pPr algn="ctr">
                        <a:lnSpc>
                          <a:spcPct val="115000"/>
                        </a:lnSpc>
                        <a:spcAft>
                          <a:spcPts val="0"/>
                        </a:spcAft>
                      </a:pPr>
                      <a:r>
                        <a:rPr lang="en-GB" sz="1800" dirty="0">
                          <a:effectLst/>
                          <a:latin typeface="Calibri" panose="020F0502020204030204" pitchFamily="34" charset="0"/>
                        </a:rPr>
                        <a:t>3</a:t>
                      </a:r>
                      <a:endParaRPr lang="en-GB" sz="1800" dirty="0">
                        <a:effectLst/>
                        <a:latin typeface="Calibri" panose="020F0502020204030204" pitchFamily="34" charset="0"/>
                        <a:ea typeface="SimSun"/>
                        <a:cs typeface="Arial"/>
                      </a:endParaRPr>
                    </a:p>
                  </a:txBody>
                  <a:tcPr marL="68580" marR="68580" marT="0" marB="0"/>
                </a:tc>
              </a:tr>
            </a:tbl>
          </a:graphicData>
        </a:graphic>
      </p:graphicFrame>
    </p:spTree>
    <p:extLst>
      <p:ext uri="{BB962C8B-B14F-4D97-AF65-F5344CB8AC3E}">
        <p14:creationId xmlns:p14="http://schemas.microsoft.com/office/powerpoint/2010/main" val="3264178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HealthSciences_template (2)">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2313</TotalTime>
  <Words>2090</Words>
  <Application>Microsoft Office PowerPoint</Application>
  <PresentationFormat>On-screen Show (4:3)</PresentationFormat>
  <Paragraphs>231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Origin</vt:lpstr>
      <vt:lpstr>HealthSciences_template (2)</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Self-Management VOICED Study</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J.S.</dc:creator>
  <cp:lastModifiedBy>boger e.j. (ejb1c09)</cp:lastModifiedBy>
  <cp:revision>311</cp:revision>
  <cp:lastPrinted>2015-05-11T15:55:18Z</cp:lastPrinted>
  <dcterms:created xsi:type="dcterms:W3CDTF">2014-03-04T11:58:33Z</dcterms:created>
  <dcterms:modified xsi:type="dcterms:W3CDTF">2015-06-18T10:14:25Z</dcterms:modified>
</cp:coreProperties>
</file>